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58" r:id="rId5"/>
    <p:sldId id="260" r:id="rId6"/>
    <p:sldId id="261" r:id="rId7"/>
    <p:sldId id="259" r:id="rId8"/>
    <p:sldId id="265" r:id="rId9"/>
    <p:sldId id="262" r:id="rId10"/>
    <p:sldId id="264"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82" r:id="rId24"/>
    <p:sldId id="283" r:id="rId25"/>
    <p:sldId id="278" r:id="rId26"/>
    <p:sldId id="280" r:id="rId27"/>
    <p:sldId id="279" r:id="rId28"/>
    <p:sldId id="284" r:id="rId29"/>
    <p:sldId id="285" r:id="rId30"/>
    <p:sldId id="290" r:id="rId31"/>
    <p:sldId id="294" r:id="rId32"/>
    <p:sldId id="291" r:id="rId33"/>
    <p:sldId id="292" r:id="rId34"/>
    <p:sldId id="288" r:id="rId35"/>
    <p:sldId id="286" r:id="rId36"/>
    <p:sldId id="287" r:id="rId37"/>
    <p:sldId id="289" r:id="rId38"/>
    <p:sldId id="28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82"/>
    <p:restoredTop sz="96327"/>
  </p:normalViewPr>
  <p:slideViewPr>
    <p:cSldViewPr snapToGrid="0" snapToObjects="1">
      <p:cViewPr varScale="1">
        <p:scale>
          <a:sx n="128" d="100"/>
          <a:sy n="128"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8CA9-32E5-784F-9DFB-5D0251DC14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35DED5-02EC-B44E-830E-B9D692956A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9BBE6D-F74A-F24D-8AE4-DF087092330A}"/>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5" name="Footer Placeholder 4">
            <a:extLst>
              <a:ext uri="{FF2B5EF4-FFF2-40B4-BE49-F238E27FC236}">
                <a16:creationId xmlns:a16="http://schemas.microsoft.com/office/drawing/2014/main" id="{70ACD2B8-9474-F54E-A888-18C7FFCDC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EA5B2-DB47-1A4C-B068-493E34510F0F}"/>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130714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08C5-1A29-CA4C-8EB3-62F7D04428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00029C-22DE-2747-9E53-CA3E712B02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917C74-9E84-484D-A5D7-25FACF1E66AC}"/>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5" name="Footer Placeholder 4">
            <a:extLst>
              <a:ext uri="{FF2B5EF4-FFF2-40B4-BE49-F238E27FC236}">
                <a16:creationId xmlns:a16="http://schemas.microsoft.com/office/drawing/2014/main" id="{FFDFA31A-1835-2349-B14D-7F7FE02A5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2CB9-28B3-6A4C-A03B-85AE143B6F3D}"/>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2327970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951B6D-37CC-194F-8D21-A6F06F08EF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2C081E-B540-0D4B-9E6C-2015ADC654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F8CD1-EB1B-EA44-991F-0EF5381FB52E}"/>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5" name="Footer Placeholder 4">
            <a:extLst>
              <a:ext uri="{FF2B5EF4-FFF2-40B4-BE49-F238E27FC236}">
                <a16:creationId xmlns:a16="http://schemas.microsoft.com/office/drawing/2014/main" id="{11363E3E-90B8-8942-A8B7-1AC28B3DF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79ABB-6AEC-C34F-B425-67F5ED0466C7}"/>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4280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9624-3428-944E-8AEB-E01CE57E59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F0A492-40FE-3E43-BEEE-A97DD0E7B2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607D0-09B6-4C43-BD38-C17FFF1DF15D}"/>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5" name="Footer Placeholder 4">
            <a:extLst>
              <a:ext uri="{FF2B5EF4-FFF2-40B4-BE49-F238E27FC236}">
                <a16:creationId xmlns:a16="http://schemas.microsoft.com/office/drawing/2014/main" id="{90445E4A-6755-8147-875C-27C61BE0B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69091-CC37-DB43-9D9B-F28C044455F1}"/>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3431686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6311-E4D4-8148-9A95-11722D3767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8324F6-588C-E640-8892-2BCD8834B3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4361C4-0406-4C40-802D-E2DE0548522E}"/>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5" name="Footer Placeholder 4">
            <a:extLst>
              <a:ext uri="{FF2B5EF4-FFF2-40B4-BE49-F238E27FC236}">
                <a16:creationId xmlns:a16="http://schemas.microsoft.com/office/drawing/2014/main" id="{E8ED38B4-F46F-6E40-A6FF-B8D256788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22818-2AFC-DB4D-B377-F0E834C512FE}"/>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1742237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F568E-12C2-DD4C-9AE1-54A39DDE1D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E22162-C3B2-8349-A087-A5FF33FDBC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6D48D-89E6-4F49-AD33-B2D0799A3E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DD9FC2-0101-1D47-BF6F-FB05CF3068E0}"/>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6" name="Footer Placeholder 5">
            <a:extLst>
              <a:ext uri="{FF2B5EF4-FFF2-40B4-BE49-F238E27FC236}">
                <a16:creationId xmlns:a16="http://schemas.microsoft.com/office/drawing/2014/main" id="{3A59498E-740F-F046-B65F-69808E6043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8FE1F5-4C29-7442-A813-49B18B5B8988}"/>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2420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98856-9085-7649-9605-51D1697C7F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007FDD-7129-6541-A80F-46080291B6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11A2F7-2256-FE41-88B4-628C3C83C9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43C4EC-881A-3841-9263-5B48593001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8526BE-C200-8E40-95F7-E182D92541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4C3E18-A103-7146-BF71-AA30F69EC6AA}"/>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8" name="Footer Placeholder 7">
            <a:extLst>
              <a:ext uri="{FF2B5EF4-FFF2-40B4-BE49-F238E27FC236}">
                <a16:creationId xmlns:a16="http://schemas.microsoft.com/office/drawing/2014/main" id="{AA3417BE-183F-8C42-9D58-3BBEDDC607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0F399B-CD54-EF4C-84AB-7DC07B9E3C3E}"/>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538711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C2F7-8CE1-B243-BCBD-4758975092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6787A2-4ECE-AF49-8C53-E7AA43746912}"/>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4" name="Footer Placeholder 3">
            <a:extLst>
              <a:ext uri="{FF2B5EF4-FFF2-40B4-BE49-F238E27FC236}">
                <a16:creationId xmlns:a16="http://schemas.microsoft.com/office/drawing/2014/main" id="{C380AE39-14A8-9C4E-B818-FE640E3C7D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EA7B23-78C1-7D4B-80B3-095A55E4ABC8}"/>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2612021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B5AB9D-BA8D-3045-B481-5E764DFB91B4}"/>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3" name="Footer Placeholder 2">
            <a:extLst>
              <a:ext uri="{FF2B5EF4-FFF2-40B4-BE49-F238E27FC236}">
                <a16:creationId xmlns:a16="http://schemas.microsoft.com/office/drawing/2014/main" id="{6D4C899F-CBFF-BB40-93C3-60955A5193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16B08B-5B84-9E48-964B-70F62A2B4385}"/>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3687896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CB30B-A39D-3145-965C-591622DD4C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5E8A40-C464-BC42-AF82-10B0BD99A2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D6AE28-B204-5C4B-9243-FC24A7F48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97FB59-66EC-8B46-AB79-BFFB4FB8615D}"/>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6" name="Footer Placeholder 5">
            <a:extLst>
              <a:ext uri="{FF2B5EF4-FFF2-40B4-BE49-F238E27FC236}">
                <a16:creationId xmlns:a16="http://schemas.microsoft.com/office/drawing/2014/main" id="{93ACCDDE-312A-E34B-9CE9-CE1144DA87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60B61C-0BE0-E440-B6A9-AC67B2257226}"/>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2489520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7B618-66D2-264B-B788-74B080F170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A57FE1-054E-7543-B53F-23010020C8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990BC9-549F-9A48-BFAC-1885FB1742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DB4ABE-2EDC-D942-B3BB-5223453A4968}"/>
              </a:ext>
            </a:extLst>
          </p:cNvPr>
          <p:cNvSpPr>
            <a:spLocks noGrp="1"/>
          </p:cNvSpPr>
          <p:nvPr>
            <p:ph type="dt" sz="half" idx="10"/>
          </p:nvPr>
        </p:nvSpPr>
        <p:spPr/>
        <p:txBody>
          <a:bodyPr/>
          <a:lstStyle/>
          <a:p>
            <a:fld id="{9D072209-F526-024A-A67E-36A47F4BAE5B}" type="datetimeFigureOut">
              <a:rPr lang="en-US" smtClean="0"/>
              <a:t>8/4/21</a:t>
            </a:fld>
            <a:endParaRPr lang="en-US"/>
          </a:p>
        </p:txBody>
      </p:sp>
      <p:sp>
        <p:nvSpPr>
          <p:cNvPr id="6" name="Footer Placeholder 5">
            <a:extLst>
              <a:ext uri="{FF2B5EF4-FFF2-40B4-BE49-F238E27FC236}">
                <a16:creationId xmlns:a16="http://schemas.microsoft.com/office/drawing/2014/main" id="{F9AD20D7-E3C3-B441-B68C-06B41EB43C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136F3-92CD-FC43-8547-144046E1FCEF}"/>
              </a:ext>
            </a:extLst>
          </p:cNvPr>
          <p:cNvSpPr>
            <a:spLocks noGrp="1"/>
          </p:cNvSpPr>
          <p:nvPr>
            <p:ph type="sldNum" sz="quarter" idx="12"/>
          </p:nvPr>
        </p:nvSpPr>
        <p:spPr/>
        <p:txBody>
          <a:bodyPr/>
          <a:lstStyle/>
          <a:p>
            <a:fld id="{44FCD7E8-D58B-FF41-A475-1088732560B1}" type="slidenum">
              <a:rPr lang="en-US" smtClean="0"/>
              <a:t>‹#›</a:t>
            </a:fld>
            <a:endParaRPr lang="en-US"/>
          </a:p>
        </p:txBody>
      </p:sp>
    </p:spTree>
    <p:extLst>
      <p:ext uri="{BB962C8B-B14F-4D97-AF65-F5344CB8AC3E}">
        <p14:creationId xmlns:p14="http://schemas.microsoft.com/office/powerpoint/2010/main" val="3026810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16C416-E098-A64D-81B0-1EA7C680F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BC916D-9A35-3E4A-AFC9-B8265B9B5D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88188-3EAB-AD48-85DA-14FCE857A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072209-F526-024A-A67E-36A47F4BAE5B}" type="datetimeFigureOut">
              <a:rPr lang="en-US" smtClean="0"/>
              <a:t>8/4/21</a:t>
            </a:fld>
            <a:endParaRPr lang="en-US"/>
          </a:p>
        </p:txBody>
      </p:sp>
      <p:sp>
        <p:nvSpPr>
          <p:cNvPr id="5" name="Footer Placeholder 4">
            <a:extLst>
              <a:ext uri="{FF2B5EF4-FFF2-40B4-BE49-F238E27FC236}">
                <a16:creationId xmlns:a16="http://schemas.microsoft.com/office/drawing/2014/main" id="{7C42D80C-8C57-6948-B4D6-7D98CA4F8D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0E7F8B-6A9C-CA41-A213-28EF8A4A14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CD7E8-D58B-FF41-A475-1088732560B1}" type="slidenum">
              <a:rPr lang="en-US" smtClean="0"/>
              <a:t>‹#›</a:t>
            </a:fld>
            <a:endParaRPr lang="en-US"/>
          </a:p>
        </p:txBody>
      </p:sp>
    </p:spTree>
    <p:extLst>
      <p:ext uri="{BB962C8B-B14F-4D97-AF65-F5344CB8AC3E}">
        <p14:creationId xmlns:p14="http://schemas.microsoft.com/office/powerpoint/2010/main" val="786117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png"/><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tiff"/><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3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emf"/></Relationships>
</file>

<file path=ppt/slides/_rels/slide3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emf"/><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C6D8-C0FF-EB46-ACE3-15F2533BA5F2}"/>
              </a:ext>
            </a:extLst>
          </p:cNvPr>
          <p:cNvSpPr>
            <a:spLocks noGrp="1"/>
          </p:cNvSpPr>
          <p:nvPr>
            <p:ph type="ctrTitle"/>
          </p:nvPr>
        </p:nvSpPr>
        <p:spPr/>
        <p:txBody>
          <a:bodyPr/>
          <a:lstStyle/>
          <a:p>
            <a:r>
              <a:rPr lang="en-US" dirty="0"/>
              <a:t>Dynamic ‘Slice’ Spectrum Sharing</a:t>
            </a:r>
          </a:p>
        </p:txBody>
      </p:sp>
      <p:sp>
        <p:nvSpPr>
          <p:cNvPr id="3" name="Subtitle 2">
            <a:extLst>
              <a:ext uri="{FF2B5EF4-FFF2-40B4-BE49-F238E27FC236}">
                <a16:creationId xmlns:a16="http://schemas.microsoft.com/office/drawing/2014/main" id="{FE62DF60-D869-254A-AC51-6558C6C3C704}"/>
              </a:ext>
            </a:extLst>
          </p:cNvPr>
          <p:cNvSpPr>
            <a:spLocks noGrp="1"/>
          </p:cNvSpPr>
          <p:nvPr>
            <p:ph type="subTitle" idx="1"/>
          </p:nvPr>
        </p:nvSpPr>
        <p:spPr/>
        <p:txBody>
          <a:bodyPr/>
          <a:lstStyle/>
          <a:p>
            <a:r>
              <a:rPr lang="en-US" dirty="0"/>
              <a:t>Ravi Ravindran</a:t>
            </a:r>
          </a:p>
          <a:p>
            <a:r>
              <a:rPr lang="en-US" dirty="0"/>
              <a:t>(June 1</a:t>
            </a:r>
            <a:r>
              <a:rPr lang="en-US" baseline="30000" dirty="0"/>
              <a:t>st</a:t>
            </a:r>
            <a:r>
              <a:rPr lang="en-US" dirty="0"/>
              <a:t> , 2021)</a:t>
            </a:r>
          </a:p>
        </p:txBody>
      </p:sp>
    </p:spTree>
    <p:extLst>
      <p:ext uri="{BB962C8B-B14F-4D97-AF65-F5344CB8AC3E}">
        <p14:creationId xmlns:p14="http://schemas.microsoft.com/office/powerpoint/2010/main" val="288306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A71F5-E723-1342-8580-78FC63DEBA6F}"/>
              </a:ext>
            </a:extLst>
          </p:cNvPr>
          <p:cNvSpPr>
            <a:spLocks noGrp="1"/>
          </p:cNvSpPr>
          <p:nvPr>
            <p:ph type="title"/>
          </p:nvPr>
        </p:nvSpPr>
        <p:spPr>
          <a:xfrm>
            <a:off x="291482" y="24727"/>
            <a:ext cx="5552878" cy="784406"/>
          </a:xfrm>
        </p:spPr>
        <p:txBody>
          <a:bodyPr/>
          <a:lstStyle/>
          <a:p>
            <a:r>
              <a:rPr lang="en-US" b="1" dirty="0"/>
              <a:t>RIC Based Solution</a:t>
            </a:r>
          </a:p>
        </p:txBody>
      </p:sp>
      <p:sp>
        <p:nvSpPr>
          <p:cNvPr id="3" name="Content Placeholder 2">
            <a:extLst>
              <a:ext uri="{FF2B5EF4-FFF2-40B4-BE49-F238E27FC236}">
                <a16:creationId xmlns:a16="http://schemas.microsoft.com/office/drawing/2014/main" id="{B29508DD-4DEB-F646-A780-C044860334A6}"/>
              </a:ext>
            </a:extLst>
          </p:cNvPr>
          <p:cNvSpPr>
            <a:spLocks noGrp="1"/>
          </p:cNvSpPr>
          <p:nvPr>
            <p:ph idx="1"/>
          </p:nvPr>
        </p:nvSpPr>
        <p:spPr>
          <a:xfrm>
            <a:off x="39702" y="1377016"/>
            <a:ext cx="4272451" cy="5363417"/>
          </a:xfrm>
        </p:spPr>
        <p:txBody>
          <a:bodyPr>
            <a:normAutofit fontScale="70000" lnSpcReduction="20000"/>
          </a:bodyPr>
          <a:lstStyle/>
          <a:p>
            <a:r>
              <a:rPr lang="en-US" dirty="0"/>
              <a:t>In this framework, there is a Slice-RM </a:t>
            </a:r>
            <a:r>
              <a:rPr lang="en-US" dirty="0" err="1"/>
              <a:t>XApp</a:t>
            </a:r>
            <a:r>
              <a:rPr lang="en-US" dirty="0"/>
              <a:t> in the Near-RT RIC.</a:t>
            </a:r>
          </a:p>
          <a:p>
            <a:r>
              <a:rPr lang="en-US" dirty="0"/>
              <a:t>The </a:t>
            </a:r>
            <a:r>
              <a:rPr lang="en-US" dirty="0" err="1"/>
              <a:t>XApp’s</a:t>
            </a:r>
            <a:r>
              <a:rPr lang="en-US" dirty="0"/>
              <a:t> subscribe to DRB level statistics such as Arrival Rate, Buffer Data for the DU (URLLC, </a:t>
            </a:r>
            <a:r>
              <a:rPr lang="en-US" dirty="0" err="1"/>
              <a:t>Embb</a:t>
            </a:r>
            <a:r>
              <a:rPr lang="en-US" dirty="0"/>
              <a:t>, MMTC) in terms of PRB</a:t>
            </a:r>
          </a:p>
          <a:p>
            <a:r>
              <a:rPr lang="en-US" dirty="0"/>
              <a:t>The </a:t>
            </a:r>
            <a:r>
              <a:rPr lang="en-US" dirty="0" err="1"/>
              <a:t>XApps</a:t>
            </a:r>
            <a:r>
              <a:rPr lang="en-US" dirty="0"/>
              <a:t> then uses the Total PRB capacity information, along with current demand for URLLC and other slices , and the slice policy to decide the PRB allocation in the next X*TTI</a:t>
            </a:r>
          </a:p>
          <a:p>
            <a:r>
              <a:rPr lang="en-US" dirty="0"/>
              <a:t>PRB estimation algorithm in Slide 8 can be executed by the </a:t>
            </a:r>
            <a:r>
              <a:rPr lang="en-US" dirty="0" err="1"/>
              <a:t>XApp</a:t>
            </a:r>
            <a:endParaRPr lang="en-US" dirty="0"/>
          </a:p>
          <a:p>
            <a:r>
              <a:rPr lang="en-US" dirty="0"/>
              <a:t>The X*TTI now has to account for the communication delay between the delay</a:t>
            </a:r>
          </a:p>
          <a:p>
            <a:r>
              <a:rPr lang="en-US" dirty="0"/>
              <a:t>One benefit with RIC based approach is, non-RAN metrics such as location, UE mobility pattern can be taken into account while estimating the future PRB allocations.</a:t>
            </a:r>
          </a:p>
        </p:txBody>
      </p:sp>
      <p:sp>
        <p:nvSpPr>
          <p:cNvPr id="4" name="Rounded Rectangle 3">
            <a:extLst>
              <a:ext uri="{FF2B5EF4-FFF2-40B4-BE49-F238E27FC236}">
                <a16:creationId xmlns:a16="http://schemas.microsoft.com/office/drawing/2014/main" id="{8BFC431E-AA52-6644-A76C-0BAAC4AE1488}"/>
              </a:ext>
            </a:extLst>
          </p:cNvPr>
          <p:cNvSpPr/>
          <p:nvPr/>
        </p:nvSpPr>
        <p:spPr>
          <a:xfrm>
            <a:off x="5523497" y="1050262"/>
            <a:ext cx="1567543" cy="648233"/>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93865D9-8741-324D-878F-7F479980F7CC}"/>
              </a:ext>
            </a:extLst>
          </p:cNvPr>
          <p:cNvSpPr txBox="1"/>
          <p:nvPr/>
        </p:nvSpPr>
        <p:spPr>
          <a:xfrm>
            <a:off x="5321026" y="1113720"/>
            <a:ext cx="1867984" cy="584775"/>
          </a:xfrm>
          <a:prstGeom prst="rect">
            <a:avLst/>
          </a:prstGeom>
          <a:noFill/>
        </p:spPr>
        <p:txBody>
          <a:bodyPr wrap="square" rtlCol="0">
            <a:spAutoFit/>
          </a:bodyPr>
          <a:lstStyle/>
          <a:p>
            <a:pPr algn="ctr"/>
            <a:r>
              <a:rPr lang="en-US" sz="1600" dirty="0"/>
              <a:t>Near-RT RIC</a:t>
            </a:r>
          </a:p>
          <a:p>
            <a:pPr algn="ctr"/>
            <a:r>
              <a:rPr lang="en-US" sz="1600" dirty="0"/>
              <a:t>(Slice RM –</a:t>
            </a:r>
            <a:r>
              <a:rPr lang="en-US" sz="1600" dirty="0" err="1"/>
              <a:t>Xapp</a:t>
            </a:r>
            <a:r>
              <a:rPr lang="en-US" sz="1600" dirty="0"/>
              <a:t>)</a:t>
            </a:r>
          </a:p>
        </p:txBody>
      </p:sp>
      <p:sp>
        <p:nvSpPr>
          <p:cNvPr id="6" name="Rounded Rectangle 5">
            <a:extLst>
              <a:ext uri="{FF2B5EF4-FFF2-40B4-BE49-F238E27FC236}">
                <a16:creationId xmlns:a16="http://schemas.microsoft.com/office/drawing/2014/main" id="{4B788FC6-D7CB-B649-A3B9-CB531328B781}"/>
              </a:ext>
            </a:extLst>
          </p:cNvPr>
          <p:cNvSpPr/>
          <p:nvPr/>
        </p:nvSpPr>
        <p:spPr>
          <a:xfrm>
            <a:off x="5523497" y="132060"/>
            <a:ext cx="1567543" cy="57476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359ED49-AE67-3F41-9168-972B88DB0FB5}"/>
              </a:ext>
            </a:extLst>
          </p:cNvPr>
          <p:cNvSpPr txBox="1"/>
          <p:nvPr/>
        </p:nvSpPr>
        <p:spPr>
          <a:xfrm>
            <a:off x="5680251" y="234777"/>
            <a:ext cx="1410789" cy="369332"/>
          </a:xfrm>
          <a:prstGeom prst="rect">
            <a:avLst/>
          </a:prstGeom>
          <a:noFill/>
        </p:spPr>
        <p:txBody>
          <a:bodyPr wrap="square" rtlCol="0">
            <a:spAutoFit/>
          </a:bodyPr>
          <a:lstStyle/>
          <a:p>
            <a:r>
              <a:rPr lang="en-US" dirty="0"/>
              <a:t>Non-RT RIC</a:t>
            </a:r>
          </a:p>
        </p:txBody>
      </p:sp>
      <p:cxnSp>
        <p:nvCxnSpPr>
          <p:cNvPr id="9" name="Straight Arrow Connector 8">
            <a:extLst>
              <a:ext uri="{FF2B5EF4-FFF2-40B4-BE49-F238E27FC236}">
                <a16:creationId xmlns:a16="http://schemas.microsoft.com/office/drawing/2014/main" id="{082BB39E-A52B-D740-96ED-DB2DC7973818}"/>
              </a:ext>
            </a:extLst>
          </p:cNvPr>
          <p:cNvCxnSpPr/>
          <p:nvPr/>
        </p:nvCxnSpPr>
        <p:spPr>
          <a:xfrm>
            <a:off x="6255018" y="711522"/>
            <a:ext cx="0" cy="33874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1B0A434C-6DF2-6C4E-AFF8-F172BE00989B}"/>
              </a:ext>
            </a:extLst>
          </p:cNvPr>
          <p:cNvSpPr/>
          <p:nvPr/>
        </p:nvSpPr>
        <p:spPr>
          <a:xfrm>
            <a:off x="6542400" y="3067762"/>
            <a:ext cx="940526" cy="587829"/>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07C479F-A88F-E341-963C-8BA132BDFF10}"/>
              </a:ext>
            </a:extLst>
          </p:cNvPr>
          <p:cNvSpPr txBox="1"/>
          <p:nvPr/>
        </p:nvSpPr>
        <p:spPr>
          <a:xfrm>
            <a:off x="6740520" y="3223622"/>
            <a:ext cx="666206" cy="369332"/>
          </a:xfrm>
          <a:prstGeom prst="rect">
            <a:avLst/>
          </a:prstGeom>
          <a:noFill/>
        </p:spPr>
        <p:txBody>
          <a:bodyPr wrap="square" rtlCol="0">
            <a:spAutoFit/>
          </a:bodyPr>
          <a:lstStyle/>
          <a:p>
            <a:r>
              <a:rPr lang="en-US" dirty="0" err="1"/>
              <a:t>vCU</a:t>
            </a:r>
            <a:endParaRPr lang="en-US" dirty="0"/>
          </a:p>
        </p:txBody>
      </p:sp>
      <p:sp>
        <p:nvSpPr>
          <p:cNvPr id="12" name="Rounded Rectangle 11">
            <a:extLst>
              <a:ext uri="{FF2B5EF4-FFF2-40B4-BE49-F238E27FC236}">
                <a16:creationId xmlns:a16="http://schemas.microsoft.com/office/drawing/2014/main" id="{1AEFD6CA-DE1C-0B46-BEB4-D4C5441627D6}"/>
              </a:ext>
            </a:extLst>
          </p:cNvPr>
          <p:cNvSpPr/>
          <p:nvPr/>
        </p:nvSpPr>
        <p:spPr>
          <a:xfrm>
            <a:off x="4582971" y="2162622"/>
            <a:ext cx="940526" cy="587829"/>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A54423F-8C5E-0840-A9DD-4A8405DAF0D5}"/>
              </a:ext>
            </a:extLst>
          </p:cNvPr>
          <p:cNvSpPr txBox="1"/>
          <p:nvPr/>
        </p:nvSpPr>
        <p:spPr>
          <a:xfrm>
            <a:off x="4506771" y="2318482"/>
            <a:ext cx="940526" cy="276999"/>
          </a:xfrm>
          <a:prstGeom prst="rect">
            <a:avLst/>
          </a:prstGeom>
          <a:noFill/>
        </p:spPr>
        <p:txBody>
          <a:bodyPr wrap="square" rtlCol="0">
            <a:spAutoFit/>
          </a:bodyPr>
          <a:lstStyle/>
          <a:p>
            <a:pPr algn="ctr"/>
            <a:r>
              <a:rPr lang="en-US" sz="1200" dirty="0"/>
              <a:t>DU[URLLC]</a:t>
            </a:r>
          </a:p>
        </p:txBody>
      </p:sp>
      <p:sp>
        <p:nvSpPr>
          <p:cNvPr id="14" name="Rounded Rectangle 13">
            <a:extLst>
              <a:ext uri="{FF2B5EF4-FFF2-40B4-BE49-F238E27FC236}">
                <a16:creationId xmlns:a16="http://schemas.microsoft.com/office/drawing/2014/main" id="{DFEBA8F8-A398-0143-B276-02BA0FC6E437}"/>
              </a:ext>
            </a:extLst>
          </p:cNvPr>
          <p:cNvSpPr/>
          <p:nvPr/>
        </p:nvSpPr>
        <p:spPr>
          <a:xfrm>
            <a:off x="4582971" y="3067762"/>
            <a:ext cx="940526" cy="587829"/>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4650D55-DEAE-A247-99B1-CA8A5C591694}"/>
              </a:ext>
            </a:extLst>
          </p:cNvPr>
          <p:cNvSpPr txBox="1"/>
          <p:nvPr/>
        </p:nvSpPr>
        <p:spPr>
          <a:xfrm>
            <a:off x="4506771" y="3223622"/>
            <a:ext cx="940526" cy="276999"/>
          </a:xfrm>
          <a:prstGeom prst="rect">
            <a:avLst/>
          </a:prstGeom>
          <a:noFill/>
        </p:spPr>
        <p:txBody>
          <a:bodyPr wrap="square" rtlCol="0">
            <a:spAutoFit/>
          </a:bodyPr>
          <a:lstStyle/>
          <a:p>
            <a:pPr algn="ctr"/>
            <a:r>
              <a:rPr lang="en-US" sz="1200" dirty="0"/>
              <a:t>DU[</a:t>
            </a:r>
            <a:r>
              <a:rPr lang="en-US" sz="1200" dirty="0" err="1"/>
              <a:t>Embb</a:t>
            </a:r>
            <a:r>
              <a:rPr lang="en-US" sz="1200" dirty="0"/>
              <a:t>]</a:t>
            </a:r>
          </a:p>
        </p:txBody>
      </p:sp>
      <p:sp>
        <p:nvSpPr>
          <p:cNvPr id="16" name="Rounded Rectangle 15">
            <a:extLst>
              <a:ext uri="{FF2B5EF4-FFF2-40B4-BE49-F238E27FC236}">
                <a16:creationId xmlns:a16="http://schemas.microsoft.com/office/drawing/2014/main" id="{025BDD9B-931B-F842-8667-718A2DAF2236}"/>
              </a:ext>
            </a:extLst>
          </p:cNvPr>
          <p:cNvSpPr/>
          <p:nvPr/>
        </p:nvSpPr>
        <p:spPr>
          <a:xfrm>
            <a:off x="4598210" y="4114987"/>
            <a:ext cx="940526" cy="587829"/>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5C57481-991B-DE4C-9419-66F3188AC48C}"/>
              </a:ext>
            </a:extLst>
          </p:cNvPr>
          <p:cNvSpPr txBox="1"/>
          <p:nvPr/>
        </p:nvSpPr>
        <p:spPr>
          <a:xfrm>
            <a:off x="4522010" y="4270847"/>
            <a:ext cx="940526" cy="276999"/>
          </a:xfrm>
          <a:prstGeom prst="rect">
            <a:avLst/>
          </a:prstGeom>
          <a:noFill/>
        </p:spPr>
        <p:txBody>
          <a:bodyPr wrap="square" rtlCol="0">
            <a:spAutoFit/>
          </a:bodyPr>
          <a:lstStyle/>
          <a:p>
            <a:pPr algn="ctr"/>
            <a:r>
              <a:rPr lang="en-US" sz="1200" dirty="0"/>
              <a:t>DU[MMTC]</a:t>
            </a:r>
          </a:p>
        </p:txBody>
      </p:sp>
      <p:cxnSp>
        <p:nvCxnSpPr>
          <p:cNvPr id="19" name="Straight Arrow Connector 18">
            <a:extLst>
              <a:ext uri="{FF2B5EF4-FFF2-40B4-BE49-F238E27FC236}">
                <a16:creationId xmlns:a16="http://schemas.microsoft.com/office/drawing/2014/main" id="{966C3FE2-2BED-6143-B674-D340A9F04759}"/>
              </a:ext>
            </a:extLst>
          </p:cNvPr>
          <p:cNvCxnSpPr>
            <a:stCxn id="4" idx="2"/>
          </p:cNvCxnSpPr>
          <p:nvPr/>
        </p:nvCxnSpPr>
        <p:spPr>
          <a:xfrm flipH="1">
            <a:off x="5523497" y="1698495"/>
            <a:ext cx="783772" cy="464127"/>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78C9B7B-3322-0045-A9E4-67A86FA0C90B}"/>
              </a:ext>
            </a:extLst>
          </p:cNvPr>
          <p:cNvCxnSpPr>
            <a:stCxn id="4" idx="2"/>
            <a:endCxn id="14" idx="3"/>
          </p:cNvCxnSpPr>
          <p:nvPr/>
        </p:nvCxnSpPr>
        <p:spPr>
          <a:xfrm flipH="1">
            <a:off x="5523497" y="1698495"/>
            <a:ext cx="783772" cy="1663182"/>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F29330-39ED-E448-B2F7-C0955183151F}"/>
              </a:ext>
            </a:extLst>
          </p:cNvPr>
          <p:cNvCxnSpPr>
            <a:cxnSpLocks/>
            <a:endCxn id="16" idx="3"/>
          </p:cNvCxnSpPr>
          <p:nvPr/>
        </p:nvCxnSpPr>
        <p:spPr>
          <a:xfrm flipH="1">
            <a:off x="5538736" y="1761952"/>
            <a:ext cx="783772" cy="26469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7771895-A1E2-314B-B4F5-8A033E71CC96}"/>
              </a:ext>
            </a:extLst>
          </p:cNvPr>
          <p:cNvSpPr txBox="1"/>
          <p:nvPr/>
        </p:nvSpPr>
        <p:spPr>
          <a:xfrm>
            <a:off x="5592077" y="1728993"/>
            <a:ext cx="518161" cy="307777"/>
          </a:xfrm>
          <a:prstGeom prst="rect">
            <a:avLst/>
          </a:prstGeom>
          <a:noFill/>
        </p:spPr>
        <p:txBody>
          <a:bodyPr wrap="square" rtlCol="0">
            <a:spAutoFit/>
          </a:bodyPr>
          <a:lstStyle/>
          <a:p>
            <a:r>
              <a:rPr lang="en-US" sz="1400" dirty="0"/>
              <a:t>E2</a:t>
            </a:r>
          </a:p>
        </p:txBody>
      </p:sp>
      <p:sp>
        <p:nvSpPr>
          <p:cNvPr id="26" name="TextBox 25">
            <a:extLst>
              <a:ext uri="{FF2B5EF4-FFF2-40B4-BE49-F238E27FC236}">
                <a16:creationId xmlns:a16="http://schemas.microsoft.com/office/drawing/2014/main" id="{B38D987D-5834-4B47-B5ED-A6D30FC5A1AC}"/>
              </a:ext>
            </a:extLst>
          </p:cNvPr>
          <p:cNvSpPr txBox="1"/>
          <p:nvPr/>
        </p:nvSpPr>
        <p:spPr>
          <a:xfrm>
            <a:off x="5671541" y="2184911"/>
            <a:ext cx="518161" cy="307777"/>
          </a:xfrm>
          <a:prstGeom prst="rect">
            <a:avLst/>
          </a:prstGeom>
          <a:noFill/>
        </p:spPr>
        <p:txBody>
          <a:bodyPr wrap="square" rtlCol="0">
            <a:spAutoFit/>
          </a:bodyPr>
          <a:lstStyle/>
          <a:p>
            <a:r>
              <a:rPr lang="en-US" sz="1400" dirty="0"/>
              <a:t>E2</a:t>
            </a:r>
          </a:p>
        </p:txBody>
      </p:sp>
      <p:sp>
        <p:nvSpPr>
          <p:cNvPr id="27" name="TextBox 26">
            <a:extLst>
              <a:ext uri="{FF2B5EF4-FFF2-40B4-BE49-F238E27FC236}">
                <a16:creationId xmlns:a16="http://schemas.microsoft.com/office/drawing/2014/main" id="{56F68503-6F70-004C-BA7B-F54FD657167D}"/>
              </a:ext>
            </a:extLst>
          </p:cNvPr>
          <p:cNvSpPr txBox="1"/>
          <p:nvPr/>
        </p:nvSpPr>
        <p:spPr>
          <a:xfrm>
            <a:off x="5421170" y="3633303"/>
            <a:ext cx="518161" cy="307777"/>
          </a:xfrm>
          <a:prstGeom prst="rect">
            <a:avLst/>
          </a:prstGeom>
          <a:noFill/>
        </p:spPr>
        <p:txBody>
          <a:bodyPr wrap="square" rtlCol="0">
            <a:spAutoFit/>
          </a:bodyPr>
          <a:lstStyle/>
          <a:p>
            <a:r>
              <a:rPr lang="en-US" sz="1400" dirty="0"/>
              <a:t>E2</a:t>
            </a:r>
          </a:p>
        </p:txBody>
      </p:sp>
      <p:cxnSp>
        <p:nvCxnSpPr>
          <p:cNvPr id="28" name="Straight Arrow Connector 27">
            <a:extLst>
              <a:ext uri="{FF2B5EF4-FFF2-40B4-BE49-F238E27FC236}">
                <a16:creationId xmlns:a16="http://schemas.microsoft.com/office/drawing/2014/main" id="{7127E4E8-BEF0-664C-8148-E9F5F95E175C}"/>
              </a:ext>
            </a:extLst>
          </p:cNvPr>
          <p:cNvCxnSpPr>
            <a:cxnSpLocks/>
            <a:endCxn id="10" idx="0"/>
          </p:cNvCxnSpPr>
          <p:nvPr/>
        </p:nvCxnSpPr>
        <p:spPr>
          <a:xfrm>
            <a:off x="6383469" y="1761952"/>
            <a:ext cx="629194" cy="130581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616D50D-1A56-8A46-97E7-70D8B1B8ED0C}"/>
              </a:ext>
            </a:extLst>
          </p:cNvPr>
          <p:cNvSpPr txBox="1"/>
          <p:nvPr/>
        </p:nvSpPr>
        <p:spPr>
          <a:xfrm>
            <a:off x="6601182" y="2207393"/>
            <a:ext cx="518161" cy="307777"/>
          </a:xfrm>
          <a:prstGeom prst="rect">
            <a:avLst/>
          </a:prstGeom>
          <a:noFill/>
        </p:spPr>
        <p:txBody>
          <a:bodyPr wrap="square" rtlCol="0">
            <a:spAutoFit/>
          </a:bodyPr>
          <a:lstStyle/>
          <a:p>
            <a:r>
              <a:rPr lang="en-US" sz="1400" dirty="0"/>
              <a:t>E2</a:t>
            </a:r>
          </a:p>
        </p:txBody>
      </p:sp>
      <p:cxnSp>
        <p:nvCxnSpPr>
          <p:cNvPr id="33" name="Curved Connector 32">
            <a:extLst>
              <a:ext uri="{FF2B5EF4-FFF2-40B4-BE49-F238E27FC236}">
                <a16:creationId xmlns:a16="http://schemas.microsoft.com/office/drawing/2014/main" id="{16104C4D-D939-0744-870A-1B8AA0200F82}"/>
              </a:ext>
            </a:extLst>
          </p:cNvPr>
          <p:cNvCxnSpPr>
            <a:cxnSpLocks/>
            <a:stCxn id="12" idx="3"/>
            <a:endCxn id="10" idx="1"/>
          </p:cNvCxnSpPr>
          <p:nvPr/>
        </p:nvCxnSpPr>
        <p:spPr>
          <a:xfrm>
            <a:off x="5523497" y="2456537"/>
            <a:ext cx="1018903" cy="905140"/>
          </a:xfrm>
          <a:prstGeom prst="curvedConnector3">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8737381-A2D4-BB4A-A04B-CBC7EDA6A368}"/>
              </a:ext>
            </a:extLst>
          </p:cNvPr>
          <p:cNvCxnSpPr>
            <a:cxnSpLocks/>
            <a:stCxn id="14" idx="3"/>
            <a:endCxn id="10" idx="1"/>
          </p:cNvCxnSpPr>
          <p:nvPr/>
        </p:nvCxnSpPr>
        <p:spPr>
          <a:xfrm>
            <a:off x="5523497" y="3361677"/>
            <a:ext cx="1018903" cy="12700"/>
          </a:xfrm>
          <a:prstGeom prst="curvedConnector3">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996E535B-0EC6-BD4C-A6EE-3486CD75C3CD}"/>
              </a:ext>
            </a:extLst>
          </p:cNvPr>
          <p:cNvCxnSpPr>
            <a:cxnSpLocks/>
            <a:stCxn id="16" idx="3"/>
            <a:endCxn id="10" idx="1"/>
          </p:cNvCxnSpPr>
          <p:nvPr/>
        </p:nvCxnSpPr>
        <p:spPr>
          <a:xfrm flipV="1">
            <a:off x="5538736" y="3361677"/>
            <a:ext cx="1003664" cy="1047225"/>
          </a:xfrm>
          <a:prstGeom prst="curvedConnector3">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32D621-DF2A-3141-AFA1-073F7DA10F3F}"/>
              </a:ext>
            </a:extLst>
          </p:cNvPr>
          <p:cNvSpPr txBox="1"/>
          <p:nvPr/>
        </p:nvSpPr>
        <p:spPr>
          <a:xfrm>
            <a:off x="6015529" y="3985603"/>
            <a:ext cx="518161" cy="307777"/>
          </a:xfrm>
          <a:prstGeom prst="rect">
            <a:avLst/>
          </a:prstGeom>
          <a:noFill/>
        </p:spPr>
        <p:txBody>
          <a:bodyPr wrap="square" rtlCol="0">
            <a:spAutoFit/>
          </a:bodyPr>
          <a:lstStyle/>
          <a:p>
            <a:r>
              <a:rPr lang="en-US" sz="1400" dirty="0"/>
              <a:t>F1</a:t>
            </a:r>
          </a:p>
        </p:txBody>
      </p:sp>
      <p:sp>
        <p:nvSpPr>
          <p:cNvPr id="44" name="Rounded Rectangle 43">
            <a:extLst>
              <a:ext uri="{FF2B5EF4-FFF2-40B4-BE49-F238E27FC236}">
                <a16:creationId xmlns:a16="http://schemas.microsoft.com/office/drawing/2014/main" id="{0F6D8021-9AD6-D848-88BE-5D62E8571375}"/>
              </a:ext>
            </a:extLst>
          </p:cNvPr>
          <p:cNvSpPr/>
          <p:nvPr/>
        </p:nvSpPr>
        <p:spPr>
          <a:xfrm>
            <a:off x="7779817" y="3010794"/>
            <a:ext cx="681446" cy="70176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8A4412DB-3A24-4C4B-ADCD-719EAFEDBCD1}"/>
              </a:ext>
            </a:extLst>
          </p:cNvPr>
          <p:cNvSpPr txBox="1"/>
          <p:nvPr/>
        </p:nvSpPr>
        <p:spPr>
          <a:xfrm>
            <a:off x="7829346" y="3187274"/>
            <a:ext cx="666206" cy="369332"/>
          </a:xfrm>
          <a:prstGeom prst="rect">
            <a:avLst/>
          </a:prstGeom>
          <a:noFill/>
        </p:spPr>
        <p:txBody>
          <a:bodyPr wrap="square" rtlCol="0">
            <a:spAutoFit/>
          </a:bodyPr>
          <a:lstStyle/>
          <a:p>
            <a:r>
              <a:rPr lang="en-US" dirty="0"/>
              <a:t>UPF</a:t>
            </a:r>
          </a:p>
        </p:txBody>
      </p:sp>
      <p:sp>
        <p:nvSpPr>
          <p:cNvPr id="46" name="TextBox 45">
            <a:extLst>
              <a:ext uri="{FF2B5EF4-FFF2-40B4-BE49-F238E27FC236}">
                <a16:creationId xmlns:a16="http://schemas.microsoft.com/office/drawing/2014/main" id="{AEC5130F-F834-1740-B084-AC1E89B85E12}"/>
              </a:ext>
            </a:extLst>
          </p:cNvPr>
          <p:cNvSpPr txBox="1"/>
          <p:nvPr/>
        </p:nvSpPr>
        <p:spPr>
          <a:xfrm>
            <a:off x="6283319" y="718212"/>
            <a:ext cx="518161" cy="307777"/>
          </a:xfrm>
          <a:prstGeom prst="rect">
            <a:avLst/>
          </a:prstGeom>
          <a:noFill/>
        </p:spPr>
        <p:txBody>
          <a:bodyPr wrap="square" rtlCol="0">
            <a:spAutoFit/>
          </a:bodyPr>
          <a:lstStyle/>
          <a:p>
            <a:r>
              <a:rPr lang="en-US" sz="1400" dirty="0"/>
              <a:t>A1</a:t>
            </a:r>
          </a:p>
        </p:txBody>
      </p:sp>
      <p:sp>
        <p:nvSpPr>
          <p:cNvPr id="47" name="Rounded Rectangle 46">
            <a:extLst>
              <a:ext uri="{FF2B5EF4-FFF2-40B4-BE49-F238E27FC236}">
                <a16:creationId xmlns:a16="http://schemas.microsoft.com/office/drawing/2014/main" id="{CFCC9F87-7C19-B849-885B-7C6C26CE96E8}"/>
              </a:ext>
            </a:extLst>
          </p:cNvPr>
          <p:cNvSpPr/>
          <p:nvPr/>
        </p:nvSpPr>
        <p:spPr>
          <a:xfrm>
            <a:off x="8863698" y="2373948"/>
            <a:ext cx="3213463" cy="156965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ed Rectangle 47">
            <a:extLst>
              <a:ext uri="{FF2B5EF4-FFF2-40B4-BE49-F238E27FC236}">
                <a16:creationId xmlns:a16="http://schemas.microsoft.com/office/drawing/2014/main" id="{8541E708-7112-274B-93A4-2916D6CA3182}"/>
              </a:ext>
            </a:extLst>
          </p:cNvPr>
          <p:cNvSpPr/>
          <p:nvPr/>
        </p:nvSpPr>
        <p:spPr>
          <a:xfrm>
            <a:off x="9034886" y="2555084"/>
            <a:ext cx="1056449" cy="580768"/>
          </a:xfrm>
          <a:prstGeom prst="roundRect">
            <a:avLst/>
          </a:prstGeom>
          <a:solidFill>
            <a:schemeClr val="accent4">
              <a:lumMod val="40000"/>
              <a:lumOff val="6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Traffic Estimator</a:t>
            </a:r>
          </a:p>
        </p:txBody>
      </p:sp>
      <p:sp>
        <p:nvSpPr>
          <p:cNvPr id="49" name="Rounded Rectangle 48">
            <a:extLst>
              <a:ext uri="{FF2B5EF4-FFF2-40B4-BE49-F238E27FC236}">
                <a16:creationId xmlns:a16="http://schemas.microsoft.com/office/drawing/2014/main" id="{E62FEB3C-63B9-DB46-B09A-A12BC1AA4C01}"/>
              </a:ext>
            </a:extLst>
          </p:cNvPr>
          <p:cNvSpPr/>
          <p:nvPr/>
        </p:nvSpPr>
        <p:spPr>
          <a:xfrm>
            <a:off x="10334858" y="2534282"/>
            <a:ext cx="1705232" cy="580768"/>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C6B4B5AC-5431-114B-8910-8375CEA51312}"/>
              </a:ext>
            </a:extLst>
          </p:cNvPr>
          <p:cNvSpPr txBox="1"/>
          <p:nvPr/>
        </p:nvSpPr>
        <p:spPr>
          <a:xfrm>
            <a:off x="10359572" y="2501500"/>
            <a:ext cx="1705232" cy="523220"/>
          </a:xfrm>
          <a:prstGeom prst="rect">
            <a:avLst/>
          </a:prstGeom>
          <a:noFill/>
        </p:spPr>
        <p:txBody>
          <a:bodyPr wrap="square" rtlCol="0">
            <a:spAutoFit/>
          </a:bodyPr>
          <a:lstStyle/>
          <a:p>
            <a:pPr algn="ctr"/>
            <a:r>
              <a:rPr lang="en-US" sz="1400" dirty="0"/>
              <a:t>UL/DL PRB Resource Management</a:t>
            </a:r>
          </a:p>
        </p:txBody>
      </p:sp>
      <p:sp>
        <p:nvSpPr>
          <p:cNvPr id="51" name="Rounded Rectangle 50">
            <a:extLst>
              <a:ext uri="{FF2B5EF4-FFF2-40B4-BE49-F238E27FC236}">
                <a16:creationId xmlns:a16="http://schemas.microsoft.com/office/drawing/2014/main" id="{BC4268C2-A403-4143-BBA5-64F42D9214DE}"/>
              </a:ext>
            </a:extLst>
          </p:cNvPr>
          <p:cNvSpPr/>
          <p:nvPr/>
        </p:nvSpPr>
        <p:spPr>
          <a:xfrm>
            <a:off x="9327603" y="234777"/>
            <a:ext cx="2338240" cy="165487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6C962392-756C-2C49-AE64-A163520B0109}"/>
              </a:ext>
            </a:extLst>
          </p:cNvPr>
          <p:cNvSpPr txBox="1"/>
          <p:nvPr/>
        </p:nvSpPr>
        <p:spPr>
          <a:xfrm>
            <a:off x="9590073" y="302309"/>
            <a:ext cx="1867984" cy="338554"/>
          </a:xfrm>
          <a:prstGeom prst="rect">
            <a:avLst/>
          </a:prstGeom>
          <a:noFill/>
        </p:spPr>
        <p:txBody>
          <a:bodyPr wrap="square" rtlCol="0">
            <a:spAutoFit/>
          </a:bodyPr>
          <a:lstStyle/>
          <a:p>
            <a:pPr algn="ctr"/>
            <a:r>
              <a:rPr lang="en-US" sz="1600" dirty="0"/>
              <a:t>Near-RT RIC</a:t>
            </a:r>
          </a:p>
        </p:txBody>
      </p:sp>
      <p:sp>
        <p:nvSpPr>
          <p:cNvPr id="53" name="Rounded Rectangle 52">
            <a:extLst>
              <a:ext uri="{FF2B5EF4-FFF2-40B4-BE49-F238E27FC236}">
                <a16:creationId xmlns:a16="http://schemas.microsoft.com/office/drawing/2014/main" id="{DC9CA105-262E-BA4F-B67D-04F5444683F8}"/>
              </a:ext>
            </a:extLst>
          </p:cNvPr>
          <p:cNvSpPr/>
          <p:nvPr/>
        </p:nvSpPr>
        <p:spPr>
          <a:xfrm>
            <a:off x="9540410" y="657745"/>
            <a:ext cx="1021757" cy="1145990"/>
          </a:xfrm>
          <a:prstGeom prst="roundRect">
            <a:avLst/>
          </a:prstGeom>
          <a:solidFill>
            <a:schemeClr val="accent4">
              <a:lumMod val="40000"/>
              <a:lumOff val="6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E6D4A09B-D13F-0546-9285-12961002EC06}"/>
              </a:ext>
            </a:extLst>
          </p:cNvPr>
          <p:cNvSpPr txBox="1"/>
          <p:nvPr/>
        </p:nvSpPr>
        <p:spPr>
          <a:xfrm>
            <a:off x="9439934" y="624576"/>
            <a:ext cx="1208862" cy="523220"/>
          </a:xfrm>
          <a:prstGeom prst="rect">
            <a:avLst/>
          </a:prstGeom>
          <a:noFill/>
        </p:spPr>
        <p:txBody>
          <a:bodyPr wrap="square" rtlCol="0">
            <a:spAutoFit/>
          </a:bodyPr>
          <a:lstStyle/>
          <a:p>
            <a:pPr algn="ctr"/>
            <a:r>
              <a:rPr lang="en-US" sz="1400" dirty="0"/>
              <a:t>Slice RM (</a:t>
            </a:r>
            <a:r>
              <a:rPr lang="en-US" sz="1400" dirty="0" err="1"/>
              <a:t>Xapp</a:t>
            </a:r>
            <a:r>
              <a:rPr lang="en-US" sz="1400" dirty="0"/>
              <a:t>)</a:t>
            </a:r>
          </a:p>
        </p:txBody>
      </p:sp>
      <p:sp>
        <p:nvSpPr>
          <p:cNvPr id="57" name="Can 56">
            <a:extLst>
              <a:ext uri="{FF2B5EF4-FFF2-40B4-BE49-F238E27FC236}">
                <a16:creationId xmlns:a16="http://schemas.microsoft.com/office/drawing/2014/main" id="{62B17401-FAD8-1546-99B3-BF4583C65F1E}"/>
              </a:ext>
            </a:extLst>
          </p:cNvPr>
          <p:cNvSpPr/>
          <p:nvPr/>
        </p:nvSpPr>
        <p:spPr>
          <a:xfrm>
            <a:off x="10843266" y="954012"/>
            <a:ext cx="628108" cy="603215"/>
          </a:xfrm>
          <a:prstGeom prst="can">
            <a:avLst/>
          </a:prstGeom>
          <a:solidFill>
            <a:schemeClr val="accent4">
              <a:lumMod val="60000"/>
              <a:lumOff val="40000"/>
            </a:schemeClr>
          </a:solid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BEEAAE6-64F7-B340-BB85-C4F5001624C7}"/>
              </a:ext>
            </a:extLst>
          </p:cNvPr>
          <p:cNvSpPr txBox="1"/>
          <p:nvPr/>
        </p:nvSpPr>
        <p:spPr>
          <a:xfrm>
            <a:off x="10724755" y="1044342"/>
            <a:ext cx="865129" cy="523220"/>
          </a:xfrm>
          <a:prstGeom prst="rect">
            <a:avLst/>
          </a:prstGeom>
          <a:noFill/>
        </p:spPr>
        <p:txBody>
          <a:bodyPr wrap="square" rtlCol="0">
            <a:spAutoFit/>
          </a:bodyPr>
          <a:lstStyle/>
          <a:p>
            <a:pPr algn="ctr"/>
            <a:r>
              <a:rPr lang="en-US" sz="1400" dirty="0"/>
              <a:t>Slice Policy</a:t>
            </a:r>
          </a:p>
        </p:txBody>
      </p:sp>
      <p:cxnSp>
        <p:nvCxnSpPr>
          <p:cNvPr id="60" name="Straight Arrow Connector 59">
            <a:extLst>
              <a:ext uri="{FF2B5EF4-FFF2-40B4-BE49-F238E27FC236}">
                <a16:creationId xmlns:a16="http://schemas.microsoft.com/office/drawing/2014/main" id="{9FE6232A-1A20-BF48-8A09-A5AFB89CE3B2}"/>
              </a:ext>
            </a:extLst>
          </p:cNvPr>
          <p:cNvCxnSpPr>
            <a:cxnSpLocks/>
          </p:cNvCxnSpPr>
          <p:nvPr/>
        </p:nvCxnSpPr>
        <p:spPr>
          <a:xfrm>
            <a:off x="10490568" y="1240177"/>
            <a:ext cx="352698"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7695E14-8DD6-7B44-A5C1-709E55D57C93}"/>
              </a:ext>
            </a:extLst>
          </p:cNvPr>
          <p:cNvCxnSpPr>
            <a:cxnSpLocks/>
          </p:cNvCxnSpPr>
          <p:nvPr/>
        </p:nvCxnSpPr>
        <p:spPr>
          <a:xfrm>
            <a:off x="10402882" y="1863838"/>
            <a:ext cx="0" cy="49945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081E0B4-43D4-754A-AEE6-D838AD2714F7}"/>
              </a:ext>
            </a:extLst>
          </p:cNvPr>
          <p:cNvSpPr txBox="1"/>
          <p:nvPr/>
        </p:nvSpPr>
        <p:spPr>
          <a:xfrm>
            <a:off x="10623976" y="1983995"/>
            <a:ext cx="518161" cy="307777"/>
          </a:xfrm>
          <a:prstGeom prst="rect">
            <a:avLst/>
          </a:prstGeom>
          <a:noFill/>
        </p:spPr>
        <p:txBody>
          <a:bodyPr wrap="square" rtlCol="0">
            <a:spAutoFit/>
          </a:bodyPr>
          <a:lstStyle/>
          <a:p>
            <a:r>
              <a:rPr lang="en-US" sz="1400" dirty="0"/>
              <a:t>E2</a:t>
            </a:r>
          </a:p>
        </p:txBody>
      </p:sp>
      <p:cxnSp>
        <p:nvCxnSpPr>
          <p:cNvPr id="67" name="Straight Connector 66">
            <a:extLst>
              <a:ext uri="{FF2B5EF4-FFF2-40B4-BE49-F238E27FC236}">
                <a16:creationId xmlns:a16="http://schemas.microsoft.com/office/drawing/2014/main" id="{D25FE142-F63F-7E47-98D9-CCB04E721B3D}"/>
              </a:ext>
            </a:extLst>
          </p:cNvPr>
          <p:cNvCxnSpPr/>
          <p:nvPr/>
        </p:nvCxnSpPr>
        <p:spPr>
          <a:xfrm>
            <a:off x="8863698" y="3352086"/>
            <a:ext cx="3213463"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68" name="Rounded Rectangle 67">
            <a:extLst>
              <a:ext uri="{FF2B5EF4-FFF2-40B4-BE49-F238E27FC236}">
                <a16:creationId xmlns:a16="http://schemas.microsoft.com/office/drawing/2014/main" id="{4B7EE871-D8F6-D042-9EB6-C23E477AC093}"/>
              </a:ext>
            </a:extLst>
          </p:cNvPr>
          <p:cNvSpPr/>
          <p:nvPr/>
        </p:nvSpPr>
        <p:spPr>
          <a:xfrm>
            <a:off x="9804224" y="3460124"/>
            <a:ext cx="1337913" cy="35723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RLC/MAC </a:t>
            </a:r>
          </a:p>
        </p:txBody>
      </p:sp>
      <p:cxnSp>
        <p:nvCxnSpPr>
          <p:cNvPr id="69" name="Straight Arrow Connector 68">
            <a:extLst>
              <a:ext uri="{FF2B5EF4-FFF2-40B4-BE49-F238E27FC236}">
                <a16:creationId xmlns:a16="http://schemas.microsoft.com/office/drawing/2014/main" id="{848B358F-0C35-3143-A1E2-6DEEEB0E06BC}"/>
              </a:ext>
            </a:extLst>
          </p:cNvPr>
          <p:cNvCxnSpPr>
            <a:cxnSpLocks/>
          </p:cNvCxnSpPr>
          <p:nvPr/>
        </p:nvCxnSpPr>
        <p:spPr>
          <a:xfrm>
            <a:off x="9963700" y="3135852"/>
            <a:ext cx="0" cy="31530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6170BB-EE95-D743-8F33-178C93574B62}"/>
              </a:ext>
            </a:extLst>
          </p:cNvPr>
          <p:cNvCxnSpPr>
            <a:cxnSpLocks/>
          </p:cNvCxnSpPr>
          <p:nvPr/>
        </p:nvCxnSpPr>
        <p:spPr>
          <a:xfrm>
            <a:off x="10978248" y="3103634"/>
            <a:ext cx="0" cy="31530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CB9A5E3-1AF9-784F-AD2B-3BC1FBDDB52B}"/>
              </a:ext>
            </a:extLst>
          </p:cNvPr>
          <p:cNvCxnSpPr/>
          <p:nvPr/>
        </p:nvCxnSpPr>
        <p:spPr>
          <a:xfrm>
            <a:off x="11150777" y="3607289"/>
            <a:ext cx="1190897"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8BB071A-091C-8E4C-937B-62A0FD18D48F}"/>
              </a:ext>
            </a:extLst>
          </p:cNvPr>
          <p:cNvSpPr txBox="1"/>
          <p:nvPr/>
        </p:nvSpPr>
        <p:spPr>
          <a:xfrm>
            <a:off x="11394035" y="3568321"/>
            <a:ext cx="561372" cy="307777"/>
          </a:xfrm>
          <a:prstGeom prst="rect">
            <a:avLst/>
          </a:prstGeom>
          <a:noFill/>
        </p:spPr>
        <p:txBody>
          <a:bodyPr wrap="none" rtlCol="0">
            <a:spAutoFit/>
          </a:bodyPr>
          <a:lstStyle/>
          <a:p>
            <a:r>
              <a:rPr lang="en-US" sz="1400" dirty="0"/>
              <a:t>DRBs</a:t>
            </a:r>
          </a:p>
        </p:txBody>
      </p:sp>
      <p:cxnSp>
        <p:nvCxnSpPr>
          <p:cNvPr id="75" name="Straight Arrow Connector 74">
            <a:extLst>
              <a:ext uri="{FF2B5EF4-FFF2-40B4-BE49-F238E27FC236}">
                <a16:creationId xmlns:a16="http://schemas.microsoft.com/office/drawing/2014/main" id="{2772EB3C-FBE2-AB4E-8521-9790521DCBA2}"/>
              </a:ext>
            </a:extLst>
          </p:cNvPr>
          <p:cNvCxnSpPr>
            <a:cxnSpLocks/>
          </p:cNvCxnSpPr>
          <p:nvPr/>
        </p:nvCxnSpPr>
        <p:spPr>
          <a:xfrm flipH="1">
            <a:off x="10079974" y="2902229"/>
            <a:ext cx="289554"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3DD01C35-9B6D-8C48-B272-869AC4DADC02}"/>
              </a:ext>
            </a:extLst>
          </p:cNvPr>
          <p:cNvSpPr txBox="1"/>
          <p:nvPr/>
        </p:nvSpPr>
        <p:spPr>
          <a:xfrm>
            <a:off x="8954051" y="3527656"/>
            <a:ext cx="940526" cy="276999"/>
          </a:xfrm>
          <a:prstGeom prst="rect">
            <a:avLst/>
          </a:prstGeom>
          <a:noFill/>
        </p:spPr>
        <p:txBody>
          <a:bodyPr wrap="square" rtlCol="0">
            <a:spAutoFit/>
          </a:bodyPr>
          <a:lstStyle/>
          <a:p>
            <a:pPr algn="ctr"/>
            <a:r>
              <a:rPr lang="en-US" sz="1200" dirty="0"/>
              <a:t>DU (URLLC)</a:t>
            </a:r>
          </a:p>
        </p:txBody>
      </p:sp>
      <p:sp>
        <p:nvSpPr>
          <p:cNvPr id="78" name="Down Arrow 77">
            <a:extLst>
              <a:ext uri="{FF2B5EF4-FFF2-40B4-BE49-F238E27FC236}">
                <a16:creationId xmlns:a16="http://schemas.microsoft.com/office/drawing/2014/main" id="{E6EBAD0C-C92F-7E46-B7C1-7E1A33860978}"/>
              </a:ext>
            </a:extLst>
          </p:cNvPr>
          <p:cNvSpPr/>
          <p:nvPr/>
        </p:nvSpPr>
        <p:spPr>
          <a:xfrm rot="16200000">
            <a:off x="7838282" y="1398695"/>
            <a:ext cx="455278" cy="715322"/>
          </a:xfrm>
          <a:prstGeom prst="downArrow">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Arrow Connector 78">
            <a:extLst>
              <a:ext uri="{FF2B5EF4-FFF2-40B4-BE49-F238E27FC236}">
                <a16:creationId xmlns:a16="http://schemas.microsoft.com/office/drawing/2014/main" id="{4AF41902-1D73-E54C-A280-62D7876773CA}"/>
              </a:ext>
            </a:extLst>
          </p:cNvPr>
          <p:cNvCxnSpPr>
            <a:cxnSpLocks/>
          </p:cNvCxnSpPr>
          <p:nvPr/>
        </p:nvCxnSpPr>
        <p:spPr>
          <a:xfrm>
            <a:off x="10412866" y="1911772"/>
            <a:ext cx="1658172" cy="227976"/>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A80E6BE-3992-C142-A944-F39D9DC8A04A}"/>
              </a:ext>
            </a:extLst>
          </p:cNvPr>
          <p:cNvCxnSpPr/>
          <p:nvPr/>
        </p:nvCxnSpPr>
        <p:spPr>
          <a:xfrm>
            <a:off x="7482926" y="3408288"/>
            <a:ext cx="296092"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CD36E07-EA6B-3748-9142-DDFB65794806}"/>
              </a:ext>
            </a:extLst>
          </p:cNvPr>
          <p:cNvCxnSpPr>
            <a:cxnSpLocks/>
          </p:cNvCxnSpPr>
          <p:nvPr/>
        </p:nvCxnSpPr>
        <p:spPr>
          <a:xfrm flipH="1">
            <a:off x="9181631" y="1880720"/>
            <a:ext cx="1251430" cy="317659"/>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A20C56-9010-394B-8057-4399DA257250}"/>
              </a:ext>
            </a:extLst>
          </p:cNvPr>
          <p:cNvCxnSpPr/>
          <p:nvPr/>
        </p:nvCxnSpPr>
        <p:spPr>
          <a:xfrm>
            <a:off x="10334858" y="-212469"/>
            <a:ext cx="0" cy="4472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54C2DED-B8C2-9941-9129-07BC162DBE25}"/>
              </a:ext>
            </a:extLst>
          </p:cNvPr>
          <p:cNvSpPr txBox="1"/>
          <p:nvPr/>
        </p:nvSpPr>
        <p:spPr>
          <a:xfrm>
            <a:off x="10334858" y="-131932"/>
            <a:ext cx="518161" cy="307777"/>
          </a:xfrm>
          <a:prstGeom prst="rect">
            <a:avLst/>
          </a:prstGeom>
          <a:noFill/>
        </p:spPr>
        <p:txBody>
          <a:bodyPr wrap="square" rtlCol="0">
            <a:spAutoFit/>
          </a:bodyPr>
          <a:lstStyle/>
          <a:p>
            <a:r>
              <a:rPr lang="en-US" sz="1400" dirty="0"/>
              <a:t>A1</a:t>
            </a:r>
          </a:p>
        </p:txBody>
      </p:sp>
      <p:sp>
        <p:nvSpPr>
          <p:cNvPr id="95" name="TextBox 94">
            <a:extLst>
              <a:ext uri="{FF2B5EF4-FFF2-40B4-BE49-F238E27FC236}">
                <a16:creationId xmlns:a16="http://schemas.microsoft.com/office/drawing/2014/main" id="{6CDC5BCA-8790-1D44-B5C3-FA1EB980F908}"/>
              </a:ext>
            </a:extLst>
          </p:cNvPr>
          <p:cNvSpPr txBox="1"/>
          <p:nvPr/>
        </p:nvSpPr>
        <p:spPr>
          <a:xfrm>
            <a:off x="9313836" y="1875012"/>
            <a:ext cx="518161" cy="307777"/>
          </a:xfrm>
          <a:prstGeom prst="rect">
            <a:avLst/>
          </a:prstGeom>
          <a:noFill/>
        </p:spPr>
        <p:txBody>
          <a:bodyPr wrap="square" rtlCol="0">
            <a:spAutoFit/>
          </a:bodyPr>
          <a:lstStyle/>
          <a:p>
            <a:r>
              <a:rPr lang="en-US" sz="1400" dirty="0"/>
              <a:t>E2</a:t>
            </a:r>
          </a:p>
        </p:txBody>
      </p:sp>
      <p:sp>
        <p:nvSpPr>
          <p:cNvPr id="96" name="TextBox 95">
            <a:extLst>
              <a:ext uri="{FF2B5EF4-FFF2-40B4-BE49-F238E27FC236}">
                <a16:creationId xmlns:a16="http://schemas.microsoft.com/office/drawing/2014/main" id="{52A45C36-2253-D94E-9283-B0BF615BC0EC}"/>
              </a:ext>
            </a:extLst>
          </p:cNvPr>
          <p:cNvSpPr txBox="1"/>
          <p:nvPr/>
        </p:nvSpPr>
        <p:spPr>
          <a:xfrm>
            <a:off x="11521929" y="1810969"/>
            <a:ext cx="518161" cy="307777"/>
          </a:xfrm>
          <a:prstGeom prst="rect">
            <a:avLst/>
          </a:prstGeom>
          <a:noFill/>
        </p:spPr>
        <p:txBody>
          <a:bodyPr wrap="square" rtlCol="0">
            <a:spAutoFit/>
          </a:bodyPr>
          <a:lstStyle/>
          <a:p>
            <a:r>
              <a:rPr lang="en-US" sz="1400" dirty="0"/>
              <a:t>E2</a:t>
            </a:r>
          </a:p>
        </p:txBody>
      </p:sp>
      <p:sp>
        <p:nvSpPr>
          <p:cNvPr id="99" name="TextBox 98">
            <a:extLst>
              <a:ext uri="{FF2B5EF4-FFF2-40B4-BE49-F238E27FC236}">
                <a16:creationId xmlns:a16="http://schemas.microsoft.com/office/drawing/2014/main" id="{09C99C75-74B7-3240-81F5-C595E14063ED}"/>
              </a:ext>
            </a:extLst>
          </p:cNvPr>
          <p:cNvSpPr txBox="1"/>
          <p:nvPr/>
        </p:nvSpPr>
        <p:spPr>
          <a:xfrm>
            <a:off x="9699997" y="1148332"/>
            <a:ext cx="823479" cy="600164"/>
          </a:xfrm>
          <a:prstGeom prst="rect">
            <a:avLst/>
          </a:prstGeom>
          <a:noFill/>
        </p:spPr>
        <p:txBody>
          <a:bodyPr wrap="square" rtlCol="0">
            <a:spAutoFit/>
          </a:bodyPr>
          <a:lstStyle/>
          <a:p>
            <a:pPr algn="ctr"/>
            <a:r>
              <a:rPr lang="en-US" sz="1100" dirty="0"/>
              <a:t>Slice PRB Estimation Algo.</a:t>
            </a:r>
          </a:p>
        </p:txBody>
      </p:sp>
      <p:sp>
        <p:nvSpPr>
          <p:cNvPr id="100" name="Rounded Rectangle 99">
            <a:extLst>
              <a:ext uri="{FF2B5EF4-FFF2-40B4-BE49-F238E27FC236}">
                <a16:creationId xmlns:a16="http://schemas.microsoft.com/office/drawing/2014/main" id="{7D432D0C-F414-4547-BA97-C92369E9376D}"/>
              </a:ext>
            </a:extLst>
          </p:cNvPr>
          <p:cNvSpPr/>
          <p:nvPr/>
        </p:nvSpPr>
        <p:spPr>
          <a:xfrm>
            <a:off x="9704606" y="1141981"/>
            <a:ext cx="725560" cy="60016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1" name="Straight Connector 100">
            <a:extLst>
              <a:ext uri="{FF2B5EF4-FFF2-40B4-BE49-F238E27FC236}">
                <a16:creationId xmlns:a16="http://schemas.microsoft.com/office/drawing/2014/main" id="{3CD80DE2-BA3E-534C-90A5-D0959C3DCB60}"/>
              </a:ext>
            </a:extLst>
          </p:cNvPr>
          <p:cNvCxnSpPr>
            <a:cxnSpLocks/>
          </p:cNvCxnSpPr>
          <p:nvPr/>
        </p:nvCxnSpPr>
        <p:spPr>
          <a:xfrm>
            <a:off x="6815844" y="4703466"/>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42AD467-7B47-4846-B6CC-66CE02B9ECD6}"/>
              </a:ext>
            </a:extLst>
          </p:cNvPr>
          <p:cNvCxnSpPr>
            <a:cxnSpLocks/>
          </p:cNvCxnSpPr>
          <p:nvPr/>
        </p:nvCxnSpPr>
        <p:spPr>
          <a:xfrm>
            <a:off x="6867896" y="5469820"/>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6E79678-A779-6B40-AF71-D0C18D406CD4}"/>
              </a:ext>
            </a:extLst>
          </p:cNvPr>
          <p:cNvCxnSpPr>
            <a:cxnSpLocks/>
          </p:cNvCxnSpPr>
          <p:nvPr/>
        </p:nvCxnSpPr>
        <p:spPr>
          <a:xfrm>
            <a:off x="6922292" y="6240528"/>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930995A-605E-4D41-84FA-B1EB41662F8C}"/>
              </a:ext>
            </a:extLst>
          </p:cNvPr>
          <p:cNvCxnSpPr/>
          <p:nvPr/>
        </p:nvCxnSpPr>
        <p:spPr>
          <a:xfrm>
            <a:off x="6922292" y="4562330"/>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42AA1A0-9240-4F44-ADED-7A7DC8C1A61B}"/>
              </a:ext>
            </a:extLst>
          </p:cNvPr>
          <p:cNvSpPr txBox="1"/>
          <p:nvPr/>
        </p:nvSpPr>
        <p:spPr>
          <a:xfrm>
            <a:off x="6712792" y="4301073"/>
            <a:ext cx="613691" cy="369332"/>
          </a:xfrm>
          <a:prstGeom prst="rect">
            <a:avLst/>
          </a:prstGeom>
          <a:noFill/>
        </p:spPr>
        <p:txBody>
          <a:bodyPr wrap="square" rtlCol="0">
            <a:spAutoFit/>
          </a:bodyPr>
          <a:lstStyle/>
          <a:p>
            <a:r>
              <a:rPr lang="en-US" dirty="0"/>
              <a:t>t</a:t>
            </a:r>
            <a:r>
              <a:rPr lang="en-US" baseline="-25000" dirty="0"/>
              <a:t>0</a:t>
            </a:r>
            <a:endParaRPr lang="en-US" dirty="0"/>
          </a:p>
        </p:txBody>
      </p:sp>
      <p:cxnSp>
        <p:nvCxnSpPr>
          <p:cNvPr id="106" name="Straight Connector 105">
            <a:extLst>
              <a:ext uri="{FF2B5EF4-FFF2-40B4-BE49-F238E27FC236}">
                <a16:creationId xmlns:a16="http://schemas.microsoft.com/office/drawing/2014/main" id="{8528B443-81AD-9544-8B82-F1E0012D491D}"/>
              </a:ext>
            </a:extLst>
          </p:cNvPr>
          <p:cNvCxnSpPr/>
          <p:nvPr/>
        </p:nvCxnSpPr>
        <p:spPr>
          <a:xfrm>
            <a:off x="6926534" y="5236908"/>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3CB6F826-9533-1845-B484-E6AE6A5BC682}"/>
              </a:ext>
            </a:extLst>
          </p:cNvPr>
          <p:cNvSpPr txBox="1"/>
          <p:nvPr/>
        </p:nvSpPr>
        <p:spPr>
          <a:xfrm>
            <a:off x="6728321" y="4920830"/>
            <a:ext cx="613691" cy="369332"/>
          </a:xfrm>
          <a:prstGeom prst="rect">
            <a:avLst/>
          </a:prstGeom>
          <a:noFill/>
        </p:spPr>
        <p:txBody>
          <a:bodyPr wrap="square" rtlCol="0">
            <a:spAutoFit/>
          </a:bodyPr>
          <a:lstStyle/>
          <a:p>
            <a:r>
              <a:rPr lang="en-US" dirty="0"/>
              <a:t>t</a:t>
            </a:r>
            <a:r>
              <a:rPr lang="en-US" baseline="-25000" dirty="0"/>
              <a:t>0</a:t>
            </a:r>
            <a:endParaRPr lang="en-US" dirty="0"/>
          </a:p>
        </p:txBody>
      </p:sp>
      <p:cxnSp>
        <p:nvCxnSpPr>
          <p:cNvPr id="108" name="Straight Connector 107">
            <a:extLst>
              <a:ext uri="{FF2B5EF4-FFF2-40B4-BE49-F238E27FC236}">
                <a16:creationId xmlns:a16="http://schemas.microsoft.com/office/drawing/2014/main" id="{2CDCCED6-24B4-4F49-B5AB-C94261E62506}"/>
              </a:ext>
            </a:extLst>
          </p:cNvPr>
          <p:cNvCxnSpPr/>
          <p:nvPr/>
        </p:nvCxnSpPr>
        <p:spPr>
          <a:xfrm>
            <a:off x="6922292" y="6033798"/>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EBF6176A-DCAC-7A45-8C07-E3901AF7FC9B}"/>
              </a:ext>
            </a:extLst>
          </p:cNvPr>
          <p:cNvSpPr txBox="1"/>
          <p:nvPr/>
        </p:nvSpPr>
        <p:spPr>
          <a:xfrm>
            <a:off x="6712792" y="5772541"/>
            <a:ext cx="613691" cy="369332"/>
          </a:xfrm>
          <a:prstGeom prst="rect">
            <a:avLst/>
          </a:prstGeom>
          <a:noFill/>
        </p:spPr>
        <p:txBody>
          <a:bodyPr wrap="square" rtlCol="0">
            <a:spAutoFit/>
          </a:bodyPr>
          <a:lstStyle/>
          <a:p>
            <a:r>
              <a:rPr lang="en-US" dirty="0"/>
              <a:t>t</a:t>
            </a:r>
            <a:r>
              <a:rPr lang="en-US" baseline="-25000" dirty="0"/>
              <a:t>0</a:t>
            </a:r>
            <a:endParaRPr lang="en-US" dirty="0"/>
          </a:p>
        </p:txBody>
      </p:sp>
      <p:sp>
        <p:nvSpPr>
          <p:cNvPr id="110" name="TextBox 109">
            <a:extLst>
              <a:ext uri="{FF2B5EF4-FFF2-40B4-BE49-F238E27FC236}">
                <a16:creationId xmlns:a16="http://schemas.microsoft.com/office/drawing/2014/main" id="{879788F3-23FF-2042-B4C3-248ED0998D35}"/>
              </a:ext>
            </a:extLst>
          </p:cNvPr>
          <p:cNvSpPr txBox="1"/>
          <p:nvPr/>
        </p:nvSpPr>
        <p:spPr>
          <a:xfrm>
            <a:off x="8402893" y="4302916"/>
            <a:ext cx="1260162" cy="276999"/>
          </a:xfrm>
          <a:prstGeom prst="rect">
            <a:avLst/>
          </a:prstGeom>
          <a:noFill/>
        </p:spPr>
        <p:txBody>
          <a:bodyPr wrap="square" rtlCol="0">
            <a:spAutoFit/>
          </a:bodyPr>
          <a:lstStyle/>
          <a:p>
            <a:r>
              <a:rPr lang="en-US" sz="1200" dirty="0" err="1"/>
              <a:t>Xapp</a:t>
            </a:r>
            <a:r>
              <a:rPr lang="en-US" sz="1200" dirty="0"/>
              <a:t> (Slice RM)</a:t>
            </a:r>
          </a:p>
        </p:txBody>
      </p:sp>
      <p:sp>
        <p:nvSpPr>
          <p:cNvPr id="111" name="TextBox 110">
            <a:extLst>
              <a:ext uri="{FF2B5EF4-FFF2-40B4-BE49-F238E27FC236}">
                <a16:creationId xmlns:a16="http://schemas.microsoft.com/office/drawing/2014/main" id="{FD1001B5-0838-F84F-B83E-EF3F0E37D190}"/>
              </a:ext>
            </a:extLst>
          </p:cNvPr>
          <p:cNvSpPr txBox="1"/>
          <p:nvPr/>
        </p:nvSpPr>
        <p:spPr>
          <a:xfrm>
            <a:off x="8553034" y="5129988"/>
            <a:ext cx="1260162" cy="276999"/>
          </a:xfrm>
          <a:prstGeom prst="rect">
            <a:avLst/>
          </a:prstGeom>
          <a:noFill/>
        </p:spPr>
        <p:txBody>
          <a:bodyPr wrap="square" rtlCol="0">
            <a:spAutoFit/>
          </a:bodyPr>
          <a:lstStyle/>
          <a:p>
            <a:r>
              <a:rPr lang="en-US" sz="1200" dirty="0"/>
              <a:t>DU (URLLC)</a:t>
            </a:r>
          </a:p>
        </p:txBody>
      </p:sp>
      <p:sp>
        <p:nvSpPr>
          <p:cNvPr id="112" name="TextBox 111">
            <a:extLst>
              <a:ext uri="{FF2B5EF4-FFF2-40B4-BE49-F238E27FC236}">
                <a16:creationId xmlns:a16="http://schemas.microsoft.com/office/drawing/2014/main" id="{6B638D15-CF90-5342-A5E0-3CE1AA618704}"/>
              </a:ext>
            </a:extLst>
          </p:cNvPr>
          <p:cNvSpPr txBox="1"/>
          <p:nvPr/>
        </p:nvSpPr>
        <p:spPr>
          <a:xfrm>
            <a:off x="8500588" y="5880785"/>
            <a:ext cx="1260162" cy="276999"/>
          </a:xfrm>
          <a:prstGeom prst="rect">
            <a:avLst/>
          </a:prstGeom>
          <a:noFill/>
        </p:spPr>
        <p:txBody>
          <a:bodyPr wrap="square" rtlCol="0">
            <a:spAutoFit/>
          </a:bodyPr>
          <a:lstStyle/>
          <a:p>
            <a:r>
              <a:rPr lang="en-US" sz="1200" dirty="0"/>
              <a:t>DU (EMBB)</a:t>
            </a:r>
          </a:p>
        </p:txBody>
      </p:sp>
      <p:cxnSp>
        <p:nvCxnSpPr>
          <p:cNvPr id="113" name="Straight Connector 112">
            <a:extLst>
              <a:ext uri="{FF2B5EF4-FFF2-40B4-BE49-F238E27FC236}">
                <a16:creationId xmlns:a16="http://schemas.microsoft.com/office/drawing/2014/main" id="{AC3CD59E-6CD2-1045-9FF3-EA6621F29E56}"/>
              </a:ext>
            </a:extLst>
          </p:cNvPr>
          <p:cNvCxnSpPr/>
          <p:nvPr/>
        </p:nvCxnSpPr>
        <p:spPr>
          <a:xfrm>
            <a:off x="7704217" y="4519408"/>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4AE691ED-4C05-A943-9513-425C96ADF68E}"/>
              </a:ext>
            </a:extLst>
          </p:cNvPr>
          <p:cNvSpPr txBox="1"/>
          <p:nvPr/>
        </p:nvSpPr>
        <p:spPr>
          <a:xfrm>
            <a:off x="7342781" y="4144977"/>
            <a:ext cx="1236451" cy="307777"/>
          </a:xfrm>
          <a:prstGeom prst="rect">
            <a:avLst/>
          </a:prstGeom>
          <a:noFill/>
        </p:spPr>
        <p:txBody>
          <a:bodyPr wrap="square" rtlCol="0">
            <a:spAutoFit/>
          </a:bodyPr>
          <a:lstStyle/>
          <a:p>
            <a:r>
              <a:rPr lang="en-US" sz="1400" dirty="0"/>
              <a:t>t</a:t>
            </a:r>
            <a:r>
              <a:rPr lang="en-US" sz="1400" baseline="-25000" dirty="0"/>
              <a:t>o</a:t>
            </a:r>
            <a:r>
              <a:rPr lang="en-US" sz="1400" dirty="0"/>
              <a:t> + X*TTI</a:t>
            </a:r>
            <a:r>
              <a:rPr lang="en-US" sz="1400" baseline="-25000" dirty="0"/>
              <a:t> </a:t>
            </a:r>
            <a:endParaRPr lang="en-US" sz="1400" dirty="0"/>
          </a:p>
        </p:txBody>
      </p:sp>
      <p:cxnSp>
        <p:nvCxnSpPr>
          <p:cNvPr id="115" name="Straight Arrow Connector 114">
            <a:extLst>
              <a:ext uri="{FF2B5EF4-FFF2-40B4-BE49-F238E27FC236}">
                <a16:creationId xmlns:a16="http://schemas.microsoft.com/office/drawing/2014/main" id="{074518AB-D186-6A49-BA32-ACA95DF8D47D}"/>
              </a:ext>
            </a:extLst>
          </p:cNvPr>
          <p:cNvCxnSpPr/>
          <p:nvPr/>
        </p:nvCxnSpPr>
        <p:spPr>
          <a:xfrm flipV="1">
            <a:off x="6960327" y="4703466"/>
            <a:ext cx="191519" cy="724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80176A-E545-7D43-881A-737611599217}"/>
              </a:ext>
            </a:extLst>
          </p:cNvPr>
          <p:cNvCxnSpPr/>
          <p:nvPr/>
        </p:nvCxnSpPr>
        <p:spPr>
          <a:xfrm flipV="1">
            <a:off x="6911005" y="4736528"/>
            <a:ext cx="306490" cy="14996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CFB70554-7C90-FF41-81EF-2F71C692F95B}"/>
              </a:ext>
            </a:extLst>
          </p:cNvPr>
          <p:cNvCxnSpPr>
            <a:cxnSpLocks/>
          </p:cNvCxnSpPr>
          <p:nvPr/>
        </p:nvCxnSpPr>
        <p:spPr>
          <a:xfrm rot="16200000" flipH="1">
            <a:off x="6978014" y="4311154"/>
            <a:ext cx="302413" cy="209144"/>
          </a:xfrm>
          <a:prstGeom prst="curvedConnector3">
            <a:avLst>
              <a:gd name="adj1" fmla="val -19438"/>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3F11C832-6F8D-D542-9174-545F14F99B06}"/>
              </a:ext>
            </a:extLst>
          </p:cNvPr>
          <p:cNvSpPr txBox="1"/>
          <p:nvPr/>
        </p:nvSpPr>
        <p:spPr>
          <a:xfrm>
            <a:off x="7430751" y="5692958"/>
            <a:ext cx="1349694" cy="276999"/>
          </a:xfrm>
          <a:prstGeom prst="rect">
            <a:avLst/>
          </a:prstGeom>
          <a:noFill/>
        </p:spPr>
        <p:txBody>
          <a:bodyPr wrap="square" rtlCol="0">
            <a:spAutoFit/>
          </a:bodyPr>
          <a:lstStyle/>
          <a:p>
            <a:r>
              <a:rPr lang="en-US" sz="1200" dirty="0" err="1"/>
              <a:t>PRB</a:t>
            </a:r>
            <a:r>
              <a:rPr lang="en-US" sz="1200" baseline="-25000" dirty="0" err="1"/>
              <a:t>filter</a:t>
            </a:r>
            <a:r>
              <a:rPr lang="en-US" sz="1200" dirty="0"/>
              <a:t> (MMTC)</a:t>
            </a:r>
          </a:p>
        </p:txBody>
      </p:sp>
      <p:sp>
        <p:nvSpPr>
          <p:cNvPr id="119" name="TextBox 118">
            <a:extLst>
              <a:ext uri="{FF2B5EF4-FFF2-40B4-BE49-F238E27FC236}">
                <a16:creationId xmlns:a16="http://schemas.microsoft.com/office/drawing/2014/main" id="{FF517201-4EF5-2E44-86CE-7297943719DE}"/>
              </a:ext>
            </a:extLst>
          </p:cNvPr>
          <p:cNvSpPr txBox="1"/>
          <p:nvPr/>
        </p:nvSpPr>
        <p:spPr>
          <a:xfrm>
            <a:off x="6889039" y="3948919"/>
            <a:ext cx="1349694" cy="276999"/>
          </a:xfrm>
          <a:prstGeom prst="rect">
            <a:avLst/>
          </a:prstGeom>
          <a:noFill/>
        </p:spPr>
        <p:txBody>
          <a:bodyPr wrap="square" rtlCol="0">
            <a:spAutoFit/>
          </a:bodyPr>
          <a:lstStyle/>
          <a:p>
            <a:r>
              <a:rPr lang="en-US" sz="1200" dirty="0"/>
              <a:t>PRB(URLLC)</a:t>
            </a:r>
          </a:p>
        </p:txBody>
      </p:sp>
      <p:cxnSp>
        <p:nvCxnSpPr>
          <p:cNvPr id="120" name="Straight Arrow Connector 119">
            <a:extLst>
              <a:ext uri="{FF2B5EF4-FFF2-40B4-BE49-F238E27FC236}">
                <a16:creationId xmlns:a16="http://schemas.microsoft.com/office/drawing/2014/main" id="{2DD27980-B582-8245-80CE-BD455F258C78}"/>
              </a:ext>
            </a:extLst>
          </p:cNvPr>
          <p:cNvCxnSpPr/>
          <p:nvPr/>
        </p:nvCxnSpPr>
        <p:spPr>
          <a:xfrm>
            <a:off x="7326483" y="4699490"/>
            <a:ext cx="152234" cy="7703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560442E-542A-CA4D-B624-A8EFA83212DD}"/>
              </a:ext>
            </a:extLst>
          </p:cNvPr>
          <p:cNvCxnSpPr>
            <a:cxnSpLocks/>
          </p:cNvCxnSpPr>
          <p:nvPr/>
        </p:nvCxnSpPr>
        <p:spPr>
          <a:xfrm>
            <a:off x="7267355" y="4719681"/>
            <a:ext cx="222091" cy="15164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49F374D-CA6B-4D4B-9CDA-B01B4B9053A6}"/>
              </a:ext>
            </a:extLst>
          </p:cNvPr>
          <p:cNvCxnSpPr/>
          <p:nvPr/>
        </p:nvCxnSpPr>
        <p:spPr>
          <a:xfrm>
            <a:off x="7707483" y="5290162"/>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4EA6749-5FCE-4148-A76D-45D1B01F940D}"/>
              </a:ext>
            </a:extLst>
          </p:cNvPr>
          <p:cNvCxnSpPr/>
          <p:nvPr/>
        </p:nvCxnSpPr>
        <p:spPr>
          <a:xfrm>
            <a:off x="7720545" y="6114863"/>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63994C3-249B-3649-8DE4-00D250815011}"/>
              </a:ext>
            </a:extLst>
          </p:cNvPr>
          <p:cNvCxnSpPr>
            <a:cxnSpLocks/>
          </p:cNvCxnSpPr>
          <p:nvPr/>
        </p:nvCxnSpPr>
        <p:spPr>
          <a:xfrm>
            <a:off x="6943223" y="6760137"/>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A4A6B7D-DBCB-E74A-BF2C-F81546612E82}"/>
              </a:ext>
            </a:extLst>
          </p:cNvPr>
          <p:cNvCxnSpPr/>
          <p:nvPr/>
        </p:nvCxnSpPr>
        <p:spPr>
          <a:xfrm>
            <a:off x="6943223" y="6553407"/>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AC1BC0E1-DB9B-414F-A5D6-B9A9754E11BD}"/>
              </a:ext>
            </a:extLst>
          </p:cNvPr>
          <p:cNvSpPr txBox="1"/>
          <p:nvPr/>
        </p:nvSpPr>
        <p:spPr>
          <a:xfrm>
            <a:off x="6733723" y="6292150"/>
            <a:ext cx="613691" cy="369332"/>
          </a:xfrm>
          <a:prstGeom prst="rect">
            <a:avLst/>
          </a:prstGeom>
          <a:noFill/>
        </p:spPr>
        <p:txBody>
          <a:bodyPr wrap="square" rtlCol="0">
            <a:spAutoFit/>
          </a:bodyPr>
          <a:lstStyle/>
          <a:p>
            <a:r>
              <a:rPr lang="en-US" dirty="0"/>
              <a:t>t</a:t>
            </a:r>
            <a:r>
              <a:rPr lang="en-US" baseline="-25000" dirty="0"/>
              <a:t>0</a:t>
            </a:r>
            <a:endParaRPr lang="en-US" dirty="0"/>
          </a:p>
        </p:txBody>
      </p:sp>
      <p:sp>
        <p:nvSpPr>
          <p:cNvPr id="127" name="TextBox 126">
            <a:extLst>
              <a:ext uri="{FF2B5EF4-FFF2-40B4-BE49-F238E27FC236}">
                <a16:creationId xmlns:a16="http://schemas.microsoft.com/office/drawing/2014/main" id="{C313E079-3920-544E-ABED-0538D078C8B0}"/>
              </a:ext>
            </a:extLst>
          </p:cNvPr>
          <p:cNvSpPr txBox="1"/>
          <p:nvPr/>
        </p:nvSpPr>
        <p:spPr>
          <a:xfrm>
            <a:off x="8521519" y="6400394"/>
            <a:ext cx="1260162" cy="276999"/>
          </a:xfrm>
          <a:prstGeom prst="rect">
            <a:avLst/>
          </a:prstGeom>
          <a:noFill/>
        </p:spPr>
        <p:txBody>
          <a:bodyPr wrap="square" rtlCol="0">
            <a:spAutoFit/>
          </a:bodyPr>
          <a:lstStyle/>
          <a:p>
            <a:r>
              <a:rPr lang="en-US" sz="1200" dirty="0"/>
              <a:t>DU (MMTC)</a:t>
            </a:r>
          </a:p>
        </p:txBody>
      </p:sp>
      <p:sp>
        <p:nvSpPr>
          <p:cNvPr id="128" name="TextBox 127">
            <a:extLst>
              <a:ext uri="{FF2B5EF4-FFF2-40B4-BE49-F238E27FC236}">
                <a16:creationId xmlns:a16="http://schemas.microsoft.com/office/drawing/2014/main" id="{5A3E9BF5-C8B7-A947-89D4-3726703BB4D5}"/>
              </a:ext>
            </a:extLst>
          </p:cNvPr>
          <p:cNvSpPr txBox="1"/>
          <p:nvPr/>
        </p:nvSpPr>
        <p:spPr>
          <a:xfrm>
            <a:off x="7452609" y="6323273"/>
            <a:ext cx="1349694" cy="276999"/>
          </a:xfrm>
          <a:prstGeom prst="rect">
            <a:avLst/>
          </a:prstGeom>
          <a:noFill/>
        </p:spPr>
        <p:txBody>
          <a:bodyPr wrap="square" rtlCol="0">
            <a:spAutoFit/>
          </a:bodyPr>
          <a:lstStyle/>
          <a:p>
            <a:r>
              <a:rPr lang="en-US" sz="1200" dirty="0" err="1"/>
              <a:t>PRB</a:t>
            </a:r>
            <a:r>
              <a:rPr lang="en-US" sz="1200" baseline="-25000" dirty="0" err="1"/>
              <a:t>filter</a:t>
            </a:r>
            <a:r>
              <a:rPr lang="en-US" sz="1200" dirty="0"/>
              <a:t> (MMTC)</a:t>
            </a:r>
          </a:p>
        </p:txBody>
      </p:sp>
      <p:cxnSp>
        <p:nvCxnSpPr>
          <p:cNvPr id="129" name="Straight Connector 128">
            <a:extLst>
              <a:ext uri="{FF2B5EF4-FFF2-40B4-BE49-F238E27FC236}">
                <a16:creationId xmlns:a16="http://schemas.microsoft.com/office/drawing/2014/main" id="{1D99C902-5A34-B14B-9ED4-AB429686F9FC}"/>
              </a:ext>
            </a:extLst>
          </p:cNvPr>
          <p:cNvCxnSpPr/>
          <p:nvPr/>
        </p:nvCxnSpPr>
        <p:spPr>
          <a:xfrm>
            <a:off x="7741476" y="6634472"/>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83C07BB-8FDC-6C46-A99C-4C1EA06DB348}"/>
              </a:ext>
            </a:extLst>
          </p:cNvPr>
          <p:cNvCxnSpPr>
            <a:cxnSpLocks/>
          </p:cNvCxnSpPr>
          <p:nvPr/>
        </p:nvCxnSpPr>
        <p:spPr>
          <a:xfrm flipV="1">
            <a:off x="6998561" y="4871400"/>
            <a:ext cx="226137" cy="18800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AC5B9015-217B-A845-A5CC-EFDB36DBE81B}"/>
              </a:ext>
            </a:extLst>
          </p:cNvPr>
          <p:cNvCxnSpPr/>
          <p:nvPr/>
        </p:nvCxnSpPr>
        <p:spPr>
          <a:xfrm>
            <a:off x="7348439" y="5976363"/>
            <a:ext cx="152234" cy="7703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5088DA5B-8EB2-2A4E-8FA1-133A636A71B9}"/>
              </a:ext>
            </a:extLst>
          </p:cNvPr>
          <p:cNvSpPr txBox="1"/>
          <p:nvPr/>
        </p:nvSpPr>
        <p:spPr>
          <a:xfrm>
            <a:off x="7424556" y="4891294"/>
            <a:ext cx="1349694" cy="276999"/>
          </a:xfrm>
          <a:prstGeom prst="rect">
            <a:avLst/>
          </a:prstGeom>
          <a:noFill/>
        </p:spPr>
        <p:txBody>
          <a:bodyPr wrap="square" rtlCol="0">
            <a:spAutoFit/>
          </a:bodyPr>
          <a:lstStyle/>
          <a:p>
            <a:r>
              <a:rPr lang="en-US" sz="1200" dirty="0" err="1"/>
              <a:t>PRB</a:t>
            </a:r>
            <a:r>
              <a:rPr lang="en-US" sz="1200" baseline="-25000" dirty="0" err="1"/>
              <a:t>Filter</a:t>
            </a:r>
            <a:r>
              <a:rPr lang="en-US" sz="1200" dirty="0"/>
              <a:t>(MMTC)</a:t>
            </a:r>
          </a:p>
        </p:txBody>
      </p:sp>
    </p:spTree>
    <p:extLst>
      <p:ext uri="{BB962C8B-B14F-4D97-AF65-F5344CB8AC3E}">
        <p14:creationId xmlns:p14="http://schemas.microsoft.com/office/powerpoint/2010/main" val="2157053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1AFF-E8FC-5E4B-812A-41FAF41C7261}"/>
              </a:ext>
            </a:extLst>
          </p:cNvPr>
          <p:cNvSpPr>
            <a:spLocks noGrp="1"/>
          </p:cNvSpPr>
          <p:nvPr>
            <p:ph type="ctrTitle"/>
          </p:nvPr>
        </p:nvSpPr>
        <p:spPr/>
        <p:txBody>
          <a:bodyPr/>
          <a:lstStyle/>
          <a:p>
            <a:r>
              <a:rPr lang="en-US" dirty="0"/>
              <a:t>PRB Estimation Algorithm</a:t>
            </a:r>
          </a:p>
        </p:txBody>
      </p:sp>
      <p:sp>
        <p:nvSpPr>
          <p:cNvPr id="3" name="Subtitle 2">
            <a:extLst>
              <a:ext uri="{FF2B5EF4-FFF2-40B4-BE49-F238E27FC236}">
                <a16:creationId xmlns:a16="http://schemas.microsoft.com/office/drawing/2014/main" id="{DE68CE94-1D65-DE47-82AF-2F0A5B7D6C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3898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9856-09F4-A149-84DB-EE261FF1B382}"/>
              </a:ext>
            </a:extLst>
          </p:cNvPr>
          <p:cNvSpPr>
            <a:spLocks noGrp="1"/>
          </p:cNvSpPr>
          <p:nvPr>
            <p:ph type="title"/>
          </p:nvPr>
        </p:nvSpPr>
        <p:spPr>
          <a:xfrm>
            <a:off x="192024" y="-173075"/>
            <a:ext cx="10515600" cy="908090"/>
          </a:xfrm>
        </p:spPr>
        <p:txBody>
          <a:bodyPr>
            <a:normAutofit/>
          </a:bodyPr>
          <a:lstStyle/>
          <a:p>
            <a:r>
              <a:rPr lang="en-US" sz="3600" b="1" dirty="0"/>
              <a:t>PRB Estimation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62EC88-A7B4-E345-86D0-900C896D7E61}"/>
                  </a:ext>
                </a:extLst>
              </p:cNvPr>
              <p:cNvSpPr>
                <a:spLocks noGrp="1"/>
              </p:cNvSpPr>
              <p:nvPr>
                <p:ph idx="1"/>
              </p:nvPr>
            </p:nvSpPr>
            <p:spPr>
              <a:xfrm>
                <a:off x="3247710" y="5422809"/>
                <a:ext cx="6499411" cy="1386698"/>
              </a:xfrm>
            </p:spPr>
            <p:txBody>
              <a:bodyPr>
                <a:normAutofit/>
              </a:bodyPr>
              <a:lstStyle/>
              <a:p>
                <a14:m>
                  <m:oMath xmlns:m="http://schemas.openxmlformats.org/officeDocument/2006/math">
                    <m:r>
                      <a:rPr lang="en-US" sz="1800" i="1" smtClean="0">
                        <a:latin typeface="Cambria Math" panose="02040503050406030204" pitchFamily="18" charset="0"/>
                        <a:ea typeface="Cambria Math" panose="02040503050406030204" pitchFamily="18" charset="0"/>
                      </a:rPr>
                      <m:t>𝜆</m:t>
                    </m:r>
                    <m:r>
                      <a:rPr lang="en-US" sz="1800" b="0" i="1" smtClean="0">
                        <a:latin typeface="Cambria Math" panose="02040503050406030204" pitchFamily="18" charset="0"/>
                        <a:ea typeface="Cambria Math" panose="02040503050406030204" pitchFamily="18" charset="0"/>
                      </a:rPr>
                      <m:t> : </m:t>
                    </m:r>
                    <m:r>
                      <m:rPr>
                        <m:sty m:val="p"/>
                      </m:rPr>
                      <a:rPr lang="en-US" sz="1800" b="0" i="1" smtClean="0">
                        <a:latin typeface="Cambria Math" panose="02040503050406030204" pitchFamily="18" charset="0"/>
                        <a:ea typeface="Cambria Math" panose="02040503050406030204" pitchFamily="18" charset="0"/>
                      </a:rPr>
                      <m:t>A</m:t>
                    </m:r>
                  </m:oMath>
                </a14:m>
                <a:r>
                  <a:rPr lang="en-US" sz="1800" b="0" dirty="0">
                    <a:latin typeface="Cambria Math" panose="02040503050406030204" pitchFamily="18" charset="0"/>
                    <a:ea typeface="Cambria Math" panose="02040503050406030204" pitchFamily="18" charset="0"/>
                  </a:rPr>
                  <a:t>verage arrival over X TTIs in PRBs at time </a:t>
                </a:r>
                <a:r>
                  <a:rPr lang="en-US" sz="1800" b="0" i="1" dirty="0">
                    <a:latin typeface="Cambria Math" panose="02040503050406030204" pitchFamily="18" charset="0"/>
                    <a:ea typeface="Cambria Math" panose="02040503050406030204" pitchFamily="18" charset="0"/>
                  </a:rPr>
                  <a:t>n</a:t>
                </a:r>
                <a:endParaRPr lang="en-US" sz="1800" b="0" dirty="0">
                  <a:latin typeface="Cambria Math" panose="02040503050406030204" pitchFamily="18" charset="0"/>
                  <a:ea typeface="Cambria Math" panose="02040503050406030204" pitchFamily="18" charset="0"/>
                </a:endParaRPr>
              </a:p>
              <a:p>
                <a14:m>
                  <m:oMath xmlns:m="http://schemas.openxmlformats.org/officeDocument/2006/math">
                    <m:r>
                      <a:rPr lang="en-US" sz="1800" i="1" smtClean="0">
                        <a:latin typeface="Cambria Math" panose="02040503050406030204" pitchFamily="18" charset="0"/>
                        <a:ea typeface="Cambria Math" panose="02040503050406030204" pitchFamily="18" charset="0"/>
                      </a:rPr>
                      <m:t>𝛽</m:t>
                    </m:r>
                  </m:oMath>
                </a14:m>
                <a:r>
                  <a:rPr lang="en-US" sz="1800" dirty="0"/>
                  <a:t> :  Buffer size in PRBs at n</a:t>
                </a:r>
                <a:r>
                  <a:rPr lang="en-US" sz="1800" baseline="30000" dirty="0"/>
                  <a:t>th</a:t>
                </a:r>
                <a:r>
                  <a:rPr lang="en-US" sz="1800" dirty="0"/>
                  <a:t> reporting instance</a:t>
                </a:r>
              </a:p>
              <a:p>
                <a:r>
                  <a:rPr lang="en-US" sz="1800" dirty="0"/>
                  <a:t>A : Allocation to be used for (n+1)</a:t>
                </a:r>
                <a:r>
                  <a:rPr lang="en-US" sz="1800" baseline="30000" dirty="0" err="1"/>
                  <a:t>th</a:t>
                </a:r>
                <a:r>
                  <a:rPr lang="en-US" sz="1800" baseline="-25000" dirty="0"/>
                  <a:t>  </a:t>
                </a:r>
                <a:r>
                  <a:rPr lang="en-US" sz="1800" dirty="0"/>
                  <a:t> time instance over X*TTI</a:t>
                </a:r>
              </a:p>
              <a:p>
                <a:endParaRPr lang="en-US" sz="1800" dirty="0"/>
              </a:p>
            </p:txBody>
          </p:sp>
        </mc:Choice>
        <mc:Fallback xmlns="">
          <p:sp>
            <p:nvSpPr>
              <p:cNvPr id="3" name="Content Placeholder 2">
                <a:extLst>
                  <a:ext uri="{FF2B5EF4-FFF2-40B4-BE49-F238E27FC236}">
                    <a16:creationId xmlns:a16="http://schemas.microsoft.com/office/drawing/2014/main" id="{A362EC88-A7B4-E345-86D0-900C896D7E61}"/>
                  </a:ext>
                </a:extLst>
              </p:cNvPr>
              <p:cNvSpPr>
                <a:spLocks noGrp="1" noRot="1" noChangeAspect="1" noMove="1" noResize="1" noEditPoints="1" noAdjustHandles="1" noChangeArrowheads="1" noChangeShapeType="1" noTextEdit="1"/>
              </p:cNvSpPr>
              <p:nvPr>
                <p:ph idx="1"/>
              </p:nvPr>
            </p:nvSpPr>
            <p:spPr>
              <a:xfrm>
                <a:off x="3247710" y="5422809"/>
                <a:ext cx="6499411" cy="1386698"/>
              </a:xfrm>
              <a:blipFill>
                <a:blip r:embed="rId2"/>
                <a:stretch>
                  <a:fillRect l="-585" t="-454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DD69368E-F2C2-774B-8CE2-661074EC0251}"/>
              </a:ext>
            </a:extLst>
          </p:cNvPr>
          <p:cNvSpPr/>
          <p:nvPr/>
        </p:nvSpPr>
        <p:spPr>
          <a:xfrm>
            <a:off x="4432751" y="1697934"/>
            <a:ext cx="3533248" cy="2971843"/>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6F37217E-1269-5A43-A1E3-BD5213478BF7}"/>
              </a:ext>
            </a:extLst>
          </p:cNvPr>
          <p:cNvSpPr/>
          <p:nvPr/>
        </p:nvSpPr>
        <p:spPr>
          <a:xfrm>
            <a:off x="435790" y="513502"/>
            <a:ext cx="1951296" cy="3105319"/>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9F2D84E5-65BE-A54C-8760-9F8D5ACFFCA3}"/>
              </a:ext>
            </a:extLst>
          </p:cNvPr>
          <p:cNvSpPr/>
          <p:nvPr/>
        </p:nvSpPr>
        <p:spPr>
          <a:xfrm>
            <a:off x="361517" y="3764105"/>
            <a:ext cx="2129742" cy="304540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8A9F69CF-B830-C543-9A29-EEF17DDE82AB}"/>
              </a:ext>
            </a:extLst>
          </p:cNvPr>
          <p:cNvCxnSpPr/>
          <p:nvPr/>
        </p:nvCxnSpPr>
        <p:spPr>
          <a:xfrm>
            <a:off x="946039" y="1242843"/>
            <a:ext cx="7407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B165AC-C4F8-664E-AE52-486902203A76}"/>
              </a:ext>
            </a:extLst>
          </p:cNvPr>
          <p:cNvCxnSpPr/>
          <p:nvPr/>
        </p:nvCxnSpPr>
        <p:spPr>
          <a:xfrm>
            <a:off x="946039" y="1777208"/>
            <a:ext cx="7407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C2E8FE4-C4E0-6E4F-A5EE-A35A11D28E4B}"/>
              </a:ext>
            </a:extLst>
          </p:cNvPr>
          <p:cNvCxnSpPr>
            <a:cxnSpLocks/>
          </p:cNvCxnSpPr>
          <p:nvPr/>
        </p:nvCxnSpPr>
        <p:spPr>
          <a:xfrm>
            <a:off x="1686819" y="1242843"/>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A044511-235E-3640-946A-9A5F6D1D39BD}"/>
              </a:ext>
            </a:extLst>
          </p:cNvPr>
          <p:cNvCxnSpPr/>
          <p:nvPr/>
        </p:nvCxnSpPr>
        <p:spPr>
          <a:xfrm>
            <a:off x="943997" y="4335643"/>
            <a:ext cx="7407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475B88-D5D6-534C-B4B3-B019B874B9D8}"/>
              </a:ext>
            </a:extLst>
          </p:cNvPr>
          <p:cNvCxnSpPr/>
          <p:nvPr/>
        </p:nvCxnSpPr>
        <p:spPr>
          <a:xfrm>
            <a:off x="943997" y="4870008"/>
            <a:ext cx="7407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478B16-3B18-BF46-AA54-A646373C7F7C}"/>
              </a:ext>
            </a:extLst>
          </p:cNvPr>
          <p:cNvCxnSpPr>
            <a:cxnSpLocks/>
          </p:cNvCxnSpPr>
          <p:nvPr/>
        </p:nvCxnSpPr>
        <p:spPr>
          <a:xfrm>
            <a:off x="1684777" y="4335643"/>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56423B8-8A54-5D4C-87F1-EFEF70760242}"/>
              </a:ext>
            </a:extLst>
          </p:cNvPr>
          <p:cNvCxnSpPr/>
          <p:nvPr/>
        </p:nvCxnSpPr>
        <p:spPr>
          <a:xfrm>
            <a:off x="885755" y="2122518"/>
            <a:ext cx="8613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3E75365-FE7D-E648-8A20-2EFB7D7153F8}"/>
              </a:ext>
            </a:extLst>
          </p:cNvPr>
          <p:cNvCxnSpPr/>
          <p:nvPr/>
        </p:nvCxnSpPr>
        <p:spPr>
          <a:xfrm>
            <a:off x="885755" y="2006771"/>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2A01117-44B9-AF49-AA5A-CB9AFC026146}"/>
              </a:ext>
            </a:extLst>
          </p:cNvPr>
          <p:cNvCxnSpPr/>
          <p:nvPr/>
        </p:nvCxnSpPr>
        <p:spPr>
          <a:xfrm>
            <a:off x="1747103" y="2006771"/>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4F0F91A-D24E-7B40-9E5F-040A0C027CA5}"/>
              </a:ext>
            </a:extLst>
          </p:cNvPr>
          <p:cNvCxnSpPr/>
          <p:nvPr/>
        </p:nvCxnSpPr>
        <p:spPr>
          <a:xfrm>
            <a:off x="5110512" y="3374443"/>
            <a:ext cx="7407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922E572-1ABC-B847-A563-B4063B1D9BDE}"/>
              </a:ext>
            </a:extLst>
          </p:cNvPr>
          <p:cNvCxnSpPr/>
          <p:nvPr/>
        </p:nvCxnSpPr>
        <p:spPr>
          <a:xfrm>
            <a:off x="5110512" y="3908808"/>
            <a:ext cx="74078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E02327-AB27-304B-8731-0FCA2C9C0188}"/>
              </a:ext>
            </a:extLst>
          </p:cNvPr>
          <p:cNvCxnSpPr>
            <a:cxnSpLocks/>
          </p:cNvCxnSpPr>
          <p:nvPr/>
        </p:nvCxnSpPr>
        <p:spPr>
          <a:xfrm>
            <a:off x="5851292" y="3374443"/>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AEB35E6-9B9B-E848-B55B-A418F4519B25}"/>
              </a:ext>
            </a:extLst>
          </p:cNvPr>
          <p:cNvSpPr/>
          <p:nvPr/>
        </p:nvSpPr>
        <p:spPr>
          <a:xfrm>
            <a:off x="4626789" y="3190368"/>
            <a:ext cx="1739576" cy="1307291"/>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F196FEFC-D541-9D4D-9742-05A49E832161}"/>
              </a:ext>
            </a:extLst>
          </p:cNvPr>
          <p:cNvSpPr/>
          <p:nvPr/>
        </p:nvSpPr>
        <p:spPr>
          <a:xfrm>
            <a:off x="674034" y="972345"/>
            <a:ext cx="1385102" cy="152368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8A3C57E-C583-0349-9A25-AA8D5B675565}"/>
              </a:ext>
            </a:extLst>
          </p:cNvPr>
          <p:cNvSpPr txBox="1"/>
          <p:nvPr/>
        </p:nvSpPr>
        <p:spPr>
          <a:xfrm>
            <a:off x="962439" y="2168900"/>
            <a:ext cx="1238492" cy="369332"/>
          </a:xfrm>
          <a:prstGeom prst="rect">
            <a:avLst/>
          </a:prstGeom>
          <a:noFill/>
        </p:spPr>
        <p:txBody>
          <a:bodyPr wrap="square" rtlCol="0">
            <a:spAutoFit/>
          </a:bodyPr>
          <a:lstStyle/>
          <a:p>
            <a:r>
              <a:rPr lang="en-US" dirty="0"/>
              <a:t>X*TTI</a:t>
            </a:r>
          </a:p>
        </p:txBody>
      </p:sp>
      <p:cxnSp>
        <p:nvCxnSpPr>
          <p:cNvPr id="37" name="Straight Connector 36">
            <a:extLst>
              <a:ext uri="{FF2B5EF4-FFF2-40B4-BE49-F238E27FC236}">
                <a16:creationId xmlns:a16="http://schemas.microsoft.com/office/drawing/2014/main" id="{DA2C2BAA-B484-814F-9773-19F65B3DECBB}"/>
              </a:ext>
            </a:extLst>
          </p:cNvPr>
          <p:cNvCxnSpPr/>
          <p:nvPr/>
        </p:nvCxnSpPr>
        <p:spPr>
          <a:xfrm>
            <a:off x="1075288" y="2006771"/>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A3F8861-0BEF-0A42-967F-AE7CBCE6AAE2}"/>
              </a:ext>
            </a:extLst>
          </p:cNvPr>
          <p:cNvCxnSpPr/>
          <p:nvPr/>
        </p:nvCxnSpPr>
        <p:spPr>
          <a:xfrm>
            <a:off x="1316429" y="2006771"/>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928E3C-623F-FC46-AC3F-826C35C5C61A}"/>
              </a:ext>
            </a:extLst>
          </p:cNvPr>
          <p:cNvCxnSpPr/>
          <p:nvPr/>
        </p:nvCxnSpPr>
        <p:spPr>
          <a:xfrm>
            <a:off x="1572039" y="2006771"/>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BD899D8-6C19-CD47-9E14-3AE46F828A42}"/>
              </a:ext>
            </a:extLst>
          </p:cNvPr>
          <p:cNvCxnSpPr/>
          <p:nvPr/>
        </p:nvCxnSpPr>
        <p:spPr>
          <a:xfrm>
            <a:off x="1472687" y="1242843"/>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31A8200-BE94-3948-8987-10694FF4EDFB}"/>
              </a:ext>
            </a:extLst>
          </p:cNvPr>
          <p:cNvCxnSpPr/>
          <p:nvPr/>
        </p:nvCxnSpPr>
        <p:spPr>
          <a:xfrm>
            <a:off x="1316429" y="1242843"/>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FA20023-0B97-6040-9B32-D39BC2CC12B6}"/>
              </a:ext>
            </a:extLst>
          </p:cNvPr>
          <p:cNvCxnSpPr/>
          <p:nvPr/>
        </p:nvCxnSpPr>
        <p:spPr>
          <a:xfrm>
            <a:off x="1173674" y="1242843"/>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5780B3-0F53-9440-90BF-E198A93644E5}"/>
              </a:ext>
            </a:extLst>
          </p:cNvPr>
          <p:cNvSpPr txBox="1"/>
          <p:nvPr/>
        </p:nvSpPr>
        <p:spPr>
          <a:xfrm>
            <a:off x="4608223" y="3422242"/>
            <a:ext cx="859903" cy="369332"/>
          </a:xfrm>
          <a:prstGeom prst="rect">
            <a:avLst/>
          </a:prstGeom>
          <a:noFill/>
        </p:spPr>
        <p:txBody>
          <a:bodyPr wrap="square" rtlCol="0">
            <a:spAutoFit/>
          </a:bodyPr>
          <a:lstStyle/>
          <a:p>
            <a:r>
              <a:rPr lang="en-US" dirty="0"/>
              <a:t>TE</a:t>
            </a:r>
          </a:p>
        </p:txBody>
      </p:sp>
      <p:sp>
        <p:nvSpPr>
          <p:cNvPr id="45" name="Rounded Rectangle 44">
            <a:extLst>
              <a:ext uri="{FF2B5EF4-FFF2-40B4-BE49-F238E27FC236}">
                <a16:creationId xmlns:a16="http://schemas.microsoft.com/office/drawing/2014/main" id="{6F056FB1-DCC5-B541-B3FB-E8CF2AEEA188}"/>
              </a:ext>
            </a:extLst>
          </p:cNvPr>
          <p:cNvSpPr/>
          <p:nvPr/>
        </p:nvSpPr>
        <p:spPr>
          <a:xfrm>
            <a:off x="775314" y="2696175"/>
            <a:ext cx="1232687" cy="694417"/>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4B405E67-3DD1-994A-89A2-58C57CA6C5F1}"/>
              </a:ext>
            </a:extLst>
          </p:cNvPr>
          <p:cNvSpPr txBox="1"/>
          <p:nvPr/>
        </p:nvSpPr>
        <p:spPr>
          <a:xfrm>
            <a:off x="811009" y="2859285"/>
            <a:ext cx="1377387" cy="369332"/>
          </a:xfrm>
          <a:prstGeom prst="rect">
            <a:avLst/>
          </a:prstGeom>
          <a:noFill/>
        </p:spPr>
        <p:txBody>
          <a:bodyPr wrap="square" rtlCol="0">
            <a:spAutoFit/>
          </a:bodyPr>
          <a:lstStyle/>
          <a:p>
            <a:r>
              <a:rPr lang="en-US" dirty="0"/>
              <a:t>PRB Mgmt.</a:t>
            </a:r>
          </a:p>
        </p:txBody>
      </p:sp>
      <p:sp>
        <p:nvSpPr>
          <p:cNvPr id="47" name="Rounded Rectangle 46">
            <a:extLst>
              <a:ext uri="{FF2B5EF4-FFF2-40B4-BE49-F238E27FC236}">
                <a16:creationId xmlns:a16="http://schemas.microsoft.com/office/drawing/2014/main" id="{A312B88C-21F0-2047-8445-CEF8227697E0}"/>
              </a:ext>
            </a:extLst>
          </p:cNvPr>
          <p:cNvSpPr/>
          <p:nvPr/>
        </p:nvSpPr>
        <p:spPr>
          <a:xfrm>
            <a:off x="4809587" y="2114246"/>
            <a:ext cx="1232687" cy="694417"/>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B5D50F9F-0532-8745-BC2D-F127E8CF684C}"/>
              </a:ext>
            </a:extLst>
          </p:cNvPr>
          <p:cNvSpPr txBox="1"/>
          <p:nvPr/>
        </p:nvSpPr>
        <p:spPr>
          <a:xfrm>
            <a:off x="4845282" y="2132689"/>
            <a:ext cx="1377387" cy="646331"/>
          </a:xfrm>
          <a:prstGeom prst="rect">
            <a:avLst/>
          </a:prstGeom>
          <a:noFill/>
        </p:spPr>
        <p:txBody>
          <a:bodyPr wrap="square" rtlCol="0">
            <a:spAutoFit/>
          </a:bodyPr>
          <a:lstStyle/>
          <a:p>
            <a:r>
              <a:rPr lang="en-US" dirty="0"/>
              <a:t>PRB </a:t>
            </a:r>
            <a:r>
              <a:rPr lang="en-US" dirty="0" err="1"/>
              <a:t>Mgmt</a:t>
            </a:r>
            <a:r>
              <a:rPr lang="en-US" dirty="0"/>
              <a:t> .+ Algo.</a:t>
            </a:r>
          </a:p>
        </p:txBody>
      </p:sp>
      <p:sp>
        <p:nvSpPr>
          <p:cNvPr id="49" name="TextBox 48">
            <a:extLst>
              <a:ext uri="{FF2B5EF4-FFF2-40B4-BE49-F238E27FC236}">
                <a16:creationId xmlns:a16="http://schemas.microsoft.com/office/drawing/2014/main" id="{E036BB0B-C108-FD45-A478-293AC7FB1772}"/>
              </a:ext>
            </a:extLst>
          </p:cNvPr>
          <p:cNvSpPr txBox="1"/>
          <p:nvPr/>
        </p:nvSpPr>
        <p:spPr>
          <a:xfrm>
            <a:off x="5127874" y="4216586"/>
            <a:ext cx="1238492" cy="369332"/>
          </a:xfrm>
          <a:prstGeom prst="rect">
            <a:avLst/>
          </a:prstGeom>
          <a:noFill/>
        </p:spPr>
        <p:txBody>
          <a:bodyPr wrap="square" rtlCol="0">
            <a:spAutoFit/>
          </a:bodyPr>
          <a:lstStyle/>
          <a:p>
            <a:r>
              <a:rPr lang="en-US" dirty="0"/>
              <a:t>X*TTI</a:t>
            </a:r>
          </a:p>
        </p:txBody>
      </p:sp>
      <p:cxnSp>
        <p:nvCxnSpPr>
          <p:cNvPr id="51" name="Straight Arrow Connector 50">
            <a:extLst>
              <a:ext uri="{FF2B5EF4-FFF2-40B4-BE49-F238E27FC236}">
                <a16:creationId xmlns:a16="http://schemas.microsoft.com/office/drawing/2014/main" id="{A098C1C6-CD89-AE45-B11D-777D0F899FF9}"/>
              </a:ext>
            </a:extLst>
          </p:cNvPr>
          <p:cNvCxnSpPr/>
          <p:nvPr/>
        </p:nvCxnSpPr>
        <p:spPr>
          <a:xfrm flipV="1">
            <a:off x="2002712" y="2340849"/>
            <a:ext cx="2726321" cy="56633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E667F87-D9DF-C64D-AB42-6FB740D2B044}"/>
              </a:ext>
            </a:extLst>
          </p:cNvPr>
          <p:cNvCxnSpPr>
            <a:cxnSpLocks/>
            <a:endCxn id="47" idx="1"/>
          </p:cNvCxnSpPr>
          <p:nvPr/>
        </p:nvCxnSpPr>
        <p:spPr>
          <a:xfrm flipV="1">
            <a:off x="2026704" y="2461455"/>
            <a:ext cx="2782883" cy="351262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6894A84-6A18-7643-BCA3-F1362FC01991}"/>
              </a:ext>
            </a:extLst>
          </p:cNvPr>
          <p:cNvCxnSpPr/>
          <p:nvPr/>
        </p:nvCxnSpPr>
        <p:spPr>
          <a:xfrm>
            <a:off x="1437376" y="4340949"/>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23BE3A7-02D2-AA4C-882C-B656EC719B8B}"/>
              </a:ext>
            </a:extLst>
          </p:cNvPr>
          <p:cNvCxnSpPr/>
          <p:nvPr/>
        </p:nvCxnSpPr>
        <p:spPr>
          <a:xfrm>
            <a:off x="1281118" y="4340949"/>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96C7FF9-2A67-CD48-975A-6CAC8EB7EC72}"/>
              </a:ext>
            </a:extLst>
          </p:cNvPr>
          <p:cNvCxnSpPr/>
          <p:nvPr/>
        </p:nvCxnSpPr>
        <p:spPr>
          <a:xfrm>
            <a:off x="1138363" y="4340949"/>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5C87C0DF-1A4B-FC43-803B-55FB449564CA}"/>
              </a:ext>
            </a:extLst>
          </p:cNvPr>
          <p:cNvSpPr/>
          <p:nvPr/>
        </p:nvSpPr>
        <p:spPr>
          <a:xfrm>
            <a:off x="671511" y="4195634"/>
            <a:ext cx="1385102" cy="152368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F10F175A-8ADC-3742-A67C-94D6348D19C4}"/>
              </a:ext>
            </a:extLst>
          </p:cNvPr>
          <p:cNvSpPr txBox="1"/>
          <p:nvPr/>
        </p:nvSpPr>
        <p:spPr>
          <a:xfrm>
            <a:off x="1663791" y="4247022"/>
            <a:ext cx="633464" cy="369332"/>
          </a:xfrm>
          <a:prstGeom prst="rect">
            <a:avLst/>
          </a:prstGeom>
          <a:noFill/>
        </p:spPr>
        <p:txBody>
          <a:bodyPr wrap="square" rtlCol="0">
            <a:spAutoFit/>
          </a:bodyPr>
          <a:lstStyle/>
          <a:p>
            <a:r>
              <a:rPr lang="en-US" dirty="0"/>
              <a:t>TE</a:t>
            </a:r>
          </a:p>
        </p:txBody>
      </p:sp>
      <p:sp>
        <p:nvSpPr>
          <p:cNvPr id="61" name="TextBox 60">
            <a:extLst>
              <a:ext uri="{FF2B5EF4-FFF2-40B4-BE49-F238E27FC236}">
                <a16:creationId xmlns:a16="http://schemas.microsoft.com/office/drawing/2014/main" id="{AC162E0D-1C21-7D4F-8832-1F438081C4CE}"/>
              </a:ext>
            </a:extLst>
          </p:cNvPr>
          <p:cNvSpPr txBox="1"/>
          <p:nvPr/>
        </p:nvSpPr>
        <p:spPr>
          <a:xfrm>
            <a:off x="945926" y="5325531"/>
            <a:ext cx="1238492" cy="369332"/>
          </a:xfrm>
          <a:prstGeom prst="rect">
            <a:avLst/>
          </a:prstGeom>
          <a:noFill/>
        </p:spPr>
        <p:txBody>
          <a:bodyPr wrap="square" rtlCol="0">
            <a:spAutoFit/>
          </a:bodyPr>
          <a:lstStyle/>
          <a:p>
            <a:r>
              <a:rPr lang="en-US" dirty="0"/>
              <a:t>X*TTI</a:t>
            </a:r>
          </a:p>
        </p:txBody>
      </p:sp>
      <p:cxnSp>
        <p:nvCxnSpPr>
          <p:cNvPr id="62" name="Straight Connector 61">
            <a:extLst>
              <a:ext uri="{FF2B5EF4-FFF2-40B4-BE49-F238E27FC236}">
                <a16:creationId xmlns:a16="http://schemas.microsoft.com/office/drawing/2014/main" id="{8EA05DEF-2EFD-CA4E-8A2D-2C412451E15E}"/>
              </a:ext>
            </a:extLst>
          </p:cNvPr>
          <p:cNvCxnSpPr/>
          <p:nvPr/>
        </p:nvCxnSpPr>
        <p:spPr>
          <a:xfrm>
            <a:off x="938209" y="5197427"/>
            <a:ext cx="8613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05EC995-7029-D94F-93AF-720B7E6B737E}"/>
              </a:ext>
            </a:extLst>
          </p:cNvPr>
          <p:cNvCxnSpPr/>
          <p:nvPr/>
        </p:nvCxnSpPr>
        <p:spPr>
          <a:xfrm>
            <a:off x="938209" y="5081680"/>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5F50E1A-B362-3A4C-BDEB-3A0BEC7B1024}"/>
              </a:ext>
            </a:extLst>
          </p:cNvPr>
          <p:cNvCxnSpPr/>
          <p:nvPr/>
        </p:nvCxnSpPr>
        <p:spPr>
          <a:xfrm>
            <a:off x="1799557" y="5081680"/>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9C7DEAE-0E69-9148-A19F-F7D7705884EC}"/>
              </a:ext>
            </a:extLst>
          </p:cNvPr>
          <p:cNvCxnSpPr/>
          <p:nvPr/>
        </p:nvCxnSpPr>
        <p:spPr>
          <a:xfrm>
            <a:off x="1127742" y="5081680"/>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A5E7BB9-0944-024C-8FE7-1D2C72608207}"/>
              </a:ext>
            </a:extLst>
          </p:cNvPr>
          <p:cNvCxnSpPr/>
          <p:nvPr/>
        </p:nvCxnSpPr>
        <p:spPr>
          <a:xfrm>
            <a:off x="1368883" y="5081680"/>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575CA9-C5FC-104B-B3FD-2FE3B8D4E091}"/>
              </a:ext>
            </a:extLst>
          </p:cNvPr>
          <p:cNvCxnSpPr/>
          <p:nvPr/>
        </p:nvCxnSpPr>
        <p:spPr>
          <a:xfrm>
            <a:off x="1624493" y="5081680"/>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F4F8CEF-98A6-7841-8953-58E436D371CC}"/>
              </a:ext>
            </a:extLst>
          </p:cNvPr>
          <p:cNvCxnSpPr/>
          <p:nvPr/>
        </p:nvCxnSpPr>
        <p:spPr>
          <a:xfrm>
            <a:off x="5645368" y="3374443"/>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2DBBD56-906C-B742-8DD0-DA4E555B4458}"/>
              </a:ext>
            </a:extLst>
          </p:cNvPr>
          <p:cNvCxnSpPr/>
          <p:nvPr/>
        </p:nvCxnSpPr>
        <p:spPr>
          <a:xfrm>
            <a:off x="5489110" y="3374443"/>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D6C81D-CF48-6342-A18E-84572FF30653}"/>
              </a:ext>
            </a:extLst>
          </p:cNvPr>
          <p:cNvCxnSpPr/>
          <p:nvPr/>
        </p:nvCxnSpPr>
        <p:spPr>
          <a:xfrm>
            <a:off x="5346355" y="3374443"/>
            <a:ext cx="0" cy="53436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71F89480-6A32-6144-B11E-D6E65E681150}"/>
              </a:ext>
            </a:extLst>
          </p:cNvPr>
          <p:cNvSpPr/>
          <p:nvPr/>
        </p:nvSpPr>
        <p:spPr>
          <a:xfrm>
            <a:off x="794017" y="5974075"/>
            <a:ext cx="1232687" cy="694417"/>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A50B51C4-3157-3B4F-BF84-2E36F4C75378}"/>
              </a:ext>
            </a:extLst>
          </p:cNvPr>
          <p:cNvSpPr txBox="1"/>
          <p:nvPr/>
        </p:nvSpPr>
        <p:spPr>
          <a:xfrm>
            <a:off x="829712" y="6137185"/>
            <a:ext cx="1377387" cy="369332"/>
          </a:xfrm>
          <a:prstGeom prst="rect">
            <a:avLst/>
          </a:prstGeom>
          <a:noFill/>
        </p:spPr>
        <p:txBody>
          <a:bodyPr wrap="square" rtlCol="0">
            <a:spAutoFit/>
          </a:bodyPr>
          <a:lstStyle/>
          <a:p>
            <a:r>
              <a:rPr lang="en-US" dirty="0"/>
              <a:t>PRB Mgmt.</a:t>
            </a:r>
          </a:p>
        </p:txBody>
      </p:sp>
      <p:cxnSp>
        <p:nvCxnSpPr>
          <p:cNvPr id="78" name="Straight Arrow Connector 77">
            <a:extLst>
              <a:ext uri="{FF2B5EF4-FFF2-40B4-BE49-F238E27FC236}">
                <a16:creationId xmlns:a16="http://schemas.microsoft.com/office/drawing/2014/main" id="{6D3C09B4-28C5-5F4A-8451-5981133ED285}"/>
              </a:ext>
            </a:extLst>
          </p:cNvPr>
          <p:cNvCxnSpPr>
            <a:cxnSpLocks/>
          </p:cNvCxnSpPr>
          <p:nvPr/>
        </p:nvCxnSpPr>
        <p:spPr>
          <a:xfrm>
            <a:off x="1339243" y="2496027"/>
            <a:ext cx="0" cy="2258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E276824-7D59-DC4E-BDB4-C179644D7016}"/>
              </a:ext>
            </a:extLst>
          </p:cNvPr>
          <p:cNvCxnSpPr>
            <a:cxnSpLocks/>
          </p:cNvCxnSpPr>
          <p:nvPr/>
        </p:nvCxnSpPr>
        <p:spPr>
          <a:xfrm>
            <a:off x="1321358" y="5719316"/>
            <a:ext cx="0" cy="22588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63583E0-6FBF-C145-BD4B-6097A4B29D4B}"/>
              </a:ext>
            </a:extLst>
          </p:cNvPr>
          <p:cNvCxnSpPr>
            <a:cxnSpLocks/>
          </p:cNvCxnSpPr>
          <p:nvPr/>
        </p:nvCxnSpPr>
        <p:spPr>
          <a:xfrm flipH="1">
            <a:off x="2030426" y="2468711"/>
            <a:ext cx="2682756" cy="594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5B443B48-2E39-1648-9EF8-FC1DEEEE503E}"/>
                  </a:ext>
                </a:extLst>
              </p:cNvPr>
              <p:cNvSpPr txBox="1"/>
              <p:nvPr/>
            </p:nvSpPr>
            <p:spPr>
              <a:xfrm>
                <a:off x="2378329" y="2871591"/>
                <a:ext cx="2077401" cy="2900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b="0" i="1" smtClean="0">
                                  <a:latin typeface="Cambria Math" panose="02040503050406030204" pitchFamily="18" charset="0"/>
                                </a:rPr>
                                <m:t>𝐸𝑚𝑏𝑏</m:t>
                              </m:r>
                            </m:e>
                          </m:d>
                        </m:sub>
                      </m:sSub>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+1)</m:t>
                      </m:r>
                    </m:oMath>
                  </m:oMathPara>
                </a14:m>
                <a:endParaRPr lang="en-US" sz="1200" dirty="0"/>
              </a:p>
            </p:txBody>
          </p:sp>
        </mc:Choice>
        <mc:Fallback xmlns="">
          <p:sp>
            <p:nvSpPr>
              <p:cNvPr id="85" name="TextBox 84">
                <a:extLst>
                  <a:ext uri="{FF2B5EF4-FFF2-40B4-BE49-F238E27FC236}">
                    <a16:creationId xmlns:a16="http://schemas.microsoft.com/office/drawing/2014/main" id="{5B443B48-2E39-1648-9EF8-FC1DEEEE503E}"/>
                  </a:ext>
                </a:extLst>
              </p:cNvPr>
              <p:cNvSpPr txBox="1">
                <a:spLocks noRot="1" noChangeAspect="1" noMove="1" noResize="1" noEditPoints="1" noAdjustHandles="1" noChangeArrowheads="1" noChangeShapeType="1" noTextEdit="1"/>
              </p:cNvSpPr>
              <p:nvPr/>
            </p:nvSpPr>
            <p:spPr>
              <a:xfrm>
                <a:off x="2378329" y="2871591"/>
                <a:ext cx="2077401" cy="290016"/>
              </a:xfrm>
              <a:prstGeom prst="rect">
                <a:avLst/>
              </a:prstGeom>
              <a:blipFill>
                <a:blip r:embed="rId3"/>
                <a:stretch>
                  <a:fillRect/>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58E609C6-8A21-9343-9ED3-6F998B40B42D}"/>
              </a:ext>
            </a:extLst>
          </p:cNvPr>
          <p:cNvCxnSpPr>
            <a:cxnSpLocks/>
          </p:cNvCxnSpPr>
          <p:nvPr/>
        </p:nvCxnSpPr>
        <p:spPr>
          <a:xfrm flipH="1">
            <a:off x="2056613" y="2703180"/>
            <a:ext cx="2788670" cy="34916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70F6448-757A-D64A-8B90-851FBA4C881B}"/>
                  </a:ext>
                </a:extLst>
              </p:cNvPr>
              <p:cNvSpPr txBox="1"/>
              <p:nvPr/>
            </p:nvSpPr>
            <p:spPr>
              <a:xfrm>
                <a:off x="2375994" y="2199780"/>
                <a:ext cx="2257694" cy="230576"/>
              </a:xfrm>
              <a:prstGeom prst="rect">
                <a:avLst/>
              </a:prstGeom>
              <a:noFill/>
            </p:spPr>
            <p:txBody>
              <a:bodyPr wrap="square" lIns="0" tIns="0" rIns="0" bIns="0"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b="0" i="1" smtClean="0">
                                <a:latin typeface="Cambria Math" panose="02040503050406030204" pitchFamily="18" charset="0"/>
                              </a:rPr>
                              <m:t>𝐸𝑚𝑏𝑏</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b="0" i="1" smtClean="0">
                                <a:latin typeface="Cambria Math" panose="02040503050406030204" pitchFamily="18" charset="0"/>
                              </a:rPr>
                              <m:t>𝐸𝑚𝑏𝑏</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dirty="0"/>
                  <a:t>, </a:t>
                </a:r>
              </a:p>
            </p:txBody>
          </p:sp>
        </mc:Choice>
        <mc:Fallback xmlns="">
          <p:sp>
            <p:nvSpPr>
              <p:cNvPr id="90" name="TextBox 89">
                <a:extLst>
                  <a:ext uri="{FF2B5EF4-FFF2-40B4-BE49-F238E27FC236}">
                    <a16:creationId xmlns:a16="http://schemas.microsoft.com/office/drawing/2014/main" id="{570F6448-757A-D64A-8B90-851FBA4C881B}"/>
                  </a:ext>
                </a:extLst>
              </p:cNvPr>
              <p:cNvSpPr txBox="1">
                <a:spLocks noRot="1" noChangeAspect="1" noMove="1" noResize="1" noEditPoints="1" noAdjustHandles="1" noChangeArrowheads="1" noChangeShapeType="1" noTextEdit="1"/>
              </p:cNvSpPr>
              <p:nvPr/>
            </p:nvSpPr>
            <p:spPr>
              <a:xfrm>
                <a:off x="2375994" y="2199780"/>
                <a:ext cx="2257694" cy="230576"/>
              </a:xfrm>
              <a:prstGeom prst="rect">
                <a:avLst/>
              </a:prstGeom>
              <a:blipFill>
                <a:blip r:embed="rId4"/>
                <a:stretch>
                  <a:fillRect l="-3371" t="-26316" r="-562" b="-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8DFCE56-607B-B44B-B0BB-3C760AE5B4E7}"/>
                  </a:ext>
                </a:extLst>
              </p:cNvPr>
              <p:cNvSpPr txBox="1"/>
              <p:nvPr/>
            </p:nvSpPr>
            <p:spPr>
              <a:xfrm>
                <a:off x="2317446" y="3545369"/>
                <a:ext cx="2227030" cy="230576"/>
              </a:xfrm>
              <a:prstGeom prst="rect">
                <a:avLst/>
              </a:prstGeom>
              <a:noFill/>
            </p:spPr>
            <p:txBody>
              <a:bodyPr wrap="square" lIns="0" tIns="0" rIns="0" bIns="0" rtlCol="0">
                <a:spAutoFit/>
              </a:bodyPr>
              <a:lstStyle/>
              <a:p>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b="0" i="1" smtClean="0">
                                <a:latin typeface="Cambria Math" panose="02040503050406030204" pitchFamily="18" charset="0"/>
                              </a:rPr>
                              <m:t>𝑀𝑀𝑇𝐶</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b="0" i="1" smtClean="0">
                                <a:latin typeface="Cambria Math" panose="02040503050406030204" pitchFamily="18" charset="0"/>
                              </a:rPr>
                              <m:t>𝑀𝑀𝑇𝐶</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dirty="0"/>
                  <a:t>,</a:t>
                </a:r>
              </a:p>
            </p:txBody>
          </p:sp>
        </mc:Choice>
        <mc:Fallback xmlns="">
          <p:sp>
            <p:nvSpPr>
              <p:cNvPr id="91" name="TextBox 90">
                <a:extLst>
                  <a:ext uri="{FF2B5EF4-FFF2-40B4-BE49-F238E27FC236}">
                    <a16:creationId xmlns:a16="http://schemas.microsoft.com/office/drawing/2014/main" id="{E8DFCE56-607B-B44B-B0BB-3C760AE5B4E7}"/>
                  </a:ext>
                </a:extLst>
              </p:cNvPr>
              <p:cNvSpPr txBox="1">
                <a:spLocks noRot="1" noChangeAspect="1" noMove="1" noResize="1" noEditPoints="1" noAdjustHandles="1" noChangeArrowheads="1" noChangeShapeType="1" noTextEdit="1"/>
              </p:cNvSpPr>
              <p:nvPr/>
            </p:nvSpPr>
            <p:spPr>
              <a:xfrm>
                <a:off x="2317446" y="3545369"/>
                <a:ext cx="2227030" cy="230576"/>
              </a:xfrm>
              <a:prstGeom prst="rect">
                <a:avLst/>
              </a:prstGeom>
              <a:blipFill>
                <a:blip r:embed="rId5"/>
                <a:stretch>
                  <a:fillRect l="-2841" t="-26316" r="-2841" b="-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819C7ED3-4F21-B84C-A580-8EC6499A79D1}"/>
                  </a:ext>
                </a:extLst>
              </p:cNvPr>
              <p:cNvSpPr txBox="1"/>
              <p:nvPr/>
            </p:nvSpPr>
            <p:spPr>
              <a:xfrm>
                <a:off x="2872033" y="4505874"/>
                <a:ext cx="2077401" cy="2900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b="0" i="1" smtClean="0">
                                  <a:latin typeface="Cambria Math" panose="02040503050406030204" pitchFamily="18" charset="0"/>
                                </a:rPr>
                                <m:t>𝑀𝑀𝑇𝐶</m:t>
                              </m:r>
                            </m:e>
                          </m:d>
                        </m:sub>
                      </m:sSub>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+1)</m:t>
                      </m:r>
                    </m:oMath>
                  </m:oMathPara>
                </a14:m>
                <a:endParaRPr lang="en-US" sz="1200" dirty="0"/>
              </a:p>
            </p:txBody>
          </p:sp>
        </mc:Choice>
        <mc:Fallback xmlns="">
          <p:sp>
            <p:nvSpPr>
              <p:cNvPr id="92" name="TextBox 91">
                <a:extLst>
                  <a:ext uri="{FF2B5EF4-FFF2-40B4-BE49-F238E27FC236}">
                    <a16:creationId xmlns:a16="http://schemas.microsoft.com/office/drawing/2014/main" id="{819C7ED3-4F21-B84C-A580-8EC6499A79D1}"/>
                  </a:ext>
                </a:extLst>
              </p:cNvPr>
              <p:cNvSpPr txBox="1">
                <a:spLocks noRot="1" noChangeAspect="1" noMove="1" noResize="1" noEditPoints="1" noAdjustHandles="1" noChangeArrowheads="1" noChangeShapeType="1" noTextEdit="1"/>
              </p:cNvSpPr>
              <p:nvPr/>
            </p:nvSpPr>
            <p:spPr>
              <a:xfrm>
                <a:off x="2872033" y="4505874"/>
                <a:ext cx="2077401" cy="290016"/>
              </a:xfrm>
              <a:prstGeom prst="rect">
                <a:avLst/>
              </a:prstGeom>
              <a:blipFill>
                <a:blip r:embed="rId6"/>
                <a:stretch>
                  <a:fillRect b="-4167"/>
                </a:stretch>
              </a:blipFill>
            </p:spPr>
            <p:txBody>
              <a:bodyPr/>
              <a:lstStyle/>
              <a:p>
                <a:r>
                  <a:rPr lang="en-US">
                    <a:noFill/>
                  </a:rPr>
                  <a:t> </a:t>
                </a:r>
              </a:p>
            </p:txBody>
          </p:sp>
        </mc:Fallback>
      </mc:AlternateContent>
      <p:sp>
        <p:nvSpPr>
          <p:cNvPr id="93" name="Rounded Rectangle 92">
            <a:extLst>
              <a:ext uri="{FF2B5EF4-FFF2-40B4-BE49-F238E27FC236}">
                <a16:creationId xmlns:a16="http://schemas.microsoft.com/office/drawing/2014/main" id="{7AB4A058-2F4B-B44A-97EB-010CFB8C612B}"/>
              </a:ext>
            </a:extLst>
          </p:cNvPr>
          <p:cNvSpPr/>
          <p:nvPr/>
        </p:nvSpPr>
        <p:spPr>
          <a:xfrm>
            <a:off x="6732149" y="2047393"/>
            <a:ext cx="993724" cy="694417"/>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extBox 93">
            <a:extLst>
              <a:ext uri="{FF2B5EF4-FFF2-40B4-BE49-F238E27FC236}">
                <a16:creationId xmlns:a16="http://schemas.microsoft.com/office/drawing/2014/main" id="{1070636F-B6F5-CE47-B355-86DB140B464A}"/>
              </a:ext>
            </a:extLst>
          </p:cNvPr>
          <p:cNvSpPr txBox="1"/>
          <p:nvPr/>
        </p:nvSpPr>
        <p:spPr>
          <a:xfrm>
            <a:off x="6683752" y="2085141"/>
            <a:ext cx="1088071" cy="646331"/>
          </a:xfrm>
          <a:prstGeom prst="rect">
            <a:avLst/>
          </a:prstGeom>
          <a:noFill/>
        </p:spPr>
        <p:txBody>
          <a:bodyPr wrap="square" rtlCol="0">
            <a:spAutoFit/>
          </a:bodyPr>
          <a:lstStyle/>
          <a:p>
            <a:pPr algn="ctr"/>
            <a:r>
              <a:rPr lang="en-US" dirty="0"/>
              <a:t>Slice Policy</a:t>
            </a:r>
          </a:p>
        </p:txBody>
      </p:sp>
      <p:cxnSp>
        <p:nvCxnSpPr>
          <p:cNvPr id="96" name="Straight Arrow Connector 95">
            <a:extLst>
              <a:ext uri="{FF2B5EF4-FFF2-40B4-BE49-F238E27FC236}">
                <a16:creationId xmlns:a16="http://schemas.microsoft.com/office/drawing/2014/main" id="{8F60D03E-FD23-4B4C-AEE8-665014CC8554}"/>
              </a:ext>
            </a:extLst>
          </p:cNvPr>
          <p:cNvCxnSpPr/>
          <p:nvPr/>
        </p:nvCxnSpPr>
        <p:spPr>
          <a:xfrm flipH="1">
            <a:off x="6042274" y="2426389"/>
            <a:ext cx="689875"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4F6E9BA-3022-384C-9263-DC23B7F95B62}"/>
              </a:ext>
            </a:extLst>
          </p:cNvPr>
          <p:cNvCxnSpPr>
            <a:cxnSpLocks/>
          </p:cNvCxnSpPr>
          <p:nvPr/>
        </p:nvCxnSpPr>
        <p:spPr>
          <a:xfrm>
            <a:off x="9084249" y="480440"/>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39BC7F8-C3E7-3947-85E7-411D8FD1BE23}"/>
              </a:ext>
            </a:extLst>
          </p:cNvPr>
          <p:cNvCxnSpPr>
            <a:cxnSpLocks/>
          </p:cNvCxnSpPr>
          <p:nvPr/>
        </p:nvCxnSpPr>
        <p:spPr>
          <a:xfrm>
            <a:off x="9136301" y="1246794"/>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0DE1593-FE7B-2B46-95C6-3ACA474E11DE}"/>
              </a:ext>
            </a:extLst>
          </p:cNvPr>
          <p:cNvCxnSpPr>
            <a:cxnSpLocks/>
          </p:cNvCxnSpPr>
          <p:nvPr/>
        </p:nvCxnSpPr>
        <p:spPr>
          <a:xfrm>
            <a:off x="9190697" y="2017502"/>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E0A9DA3-0B3D-F64E-8C94-8C7D499FB881}"/>
              </a:ext>
            </a:extLst>
          </p:cNvPr>
          <p:cNvCxnSpPr/>
          <p:nvPr/>
        </p:nvCxnSpPr>
        <p:spPr>
          <a:xfrm>
            <a:off x="9190697" y="339304"/>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944E45D-0F59-4A4D-921A-CAFD1B7170E2}"/>
              </a:ext>
            </a:extLst>
          </p:cNvPr>
          <p:cNvSpPr txBox="1"/>
          <p:nvPr/>
        </p:nvSpPr>
        <p:spPr>
          <a:xfrm>
            <a:off x="8981197" y="78047"/>
            <a:ext cx="613691" cy="369332"/>
          </a:xfrm>
          <a:prstGeom prst="rect">
            <a:avLst/>
          </a:prstGeom>
          <a:noFill/>
        </p:spPr>
        <p:txBody>
          <a:bodyPr wrap="square" rtlCol="0">
            <a:spAutoFit/>
          </a:bodyPr>
          <a:lstStyle/>
          <a:p>
            <a:r>
              <a:rPr lang="en-US" dirty="0"/>
              <a:t>n</a:t>
            </a:r>
          </a:p>
        </p:txBody>
      </p:sp>
      <p:cxnSp>
        <p:nvCxnSpPr>
          <p:cNvPr id="104" name="Straight Connector 103">
            <a:extLst>
              <a:ext uri="{FF2B5EF4-FFF2-40B4-BE49-F238E27FC236}">
                <a16:creationId xmlns:a16="http://schemas.microsoft.com/office/drawing/2014/main" id="{2B08AC4A-C3DC-5C48-B005-E0D06392DA47}"/>
              </a:ext>
            </a:extLst>
          </p:cNvPr>
          <p:cNvCxnSpPr/>
          <p:nvPr/>
        </p:nvCxnSpPr>
        <p:spPr>
          <a:xfrm>
            <a:off x="9194939" y="1013882"/>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15677E2-45CF-B94F-810A-2FA23A377780}"/>
              </a:ext>
            </a:extLst>
          </p:cNvPr>
          <p:cNvSpPr txBox="1"/>
          <p:nvPr/>
        </p:nvSpPr>
        <p:spPr>
          <a:xfrm>
            <a:off x="8996726" y="697804"/>
            <a:ext cx="613691" cy="369332"/>
          </a:xfrm>
          <a:prstGeom prst="rect">
            <a:avLst/>
          </a:prstGeom>
          <a:noFill/>
        </p:spPr>
        <p:txBody>
          <a:bodyPr wrap="square" rtlCol="0">
            <a:spAutoFit/>
          </a:bodyPr>
          <a:lstStyle/>
          <a:p>
            <a:r>
              <a:rPr lang="en-US" dirty="0"/>
              <a:t>t</a:t>
            </a:r>
            <a:r>
              <a:rPr lang="en-US" baseline="-25000" dirty="0"/>
              <a:t>0</a:t>
            </a:r>
            <a:endParaRPr lang="en-US" dirty="0"/>
          </a:p>
        </p:txBody>
      </p:sp>
      <p:cxnSp>
        <p:nvCxnSpPr>
          <p:cNvPr id="106" name="Straight Connector 105">
            <a:extLst>
              <a:ext uri="{FF2B5EF4-FFF2-40B4-BE49-F238E27FC236}">
                <a16:creationId xmlns:a16="http://schemas.microsoft.com/office/drawing/2014/main" id="{DE878B1E-DAF8-D542-B8D3-3B82F4767754}"/>
              </a:ext>
            </a:extLst>
          </p:cNvPr>
          <p:cNvCxnSpPr/>
          <p:nvPr/>
        </p:nvCxnSpPr>
        <p:spPr>
          <a:xfrm>
            <a:off x="9190697" y="1810772"/>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0C6F2FD-02EE-5746-B1C2-973DD151B934}"/>
              </a:ext>
            </a:extLst>
          </p:cNvPr>
          <p:cNvSpPr txBox="1"/>
          <p:nvPr/>
        </p:nvSpPr>
        <p:spPr>
          <a:xfrm>
            <a:off x="8981197" y="1549515"/>
            <a:ext cx="613691" cy="369332"/>
          </a:xfrm>
          <a:prstGeom prst="rect">
            <a:avLst/>
          </a:prstGeom>
          <a:noFill/>
        </p:spPr>
        <p:txBody>
          <a:bodyPr wrap="square" rtlCol="0">
            <a:spAutoFit/>
          </a:bodyPr>
          <a:lstStyle/>
          <a:p>
            <a:r>
              <a:rPr lang="en-US" dirty="0"/>
              <a:t>t</a:t>
            </a:r>
            <a:r>
              <a:rPr lang="en-US" baseline="-25000" dirty="0"/>
              <a:t>0</a:t>
            </a:r>
            <a:endParaRPr lang="en-US" dirty="0"/>
          </a:p>
        </p:txBody>
      </p:sp>
      <p:sp>
        <p:nvSpPr>
          <p:cNvPr id="108" name="TextBox 107">
            <a:extLst>
              <a:ext uri="{FF2B5EF4-FFF2-40B4-BE49-F238E27FC236}">
                <a16:creationId xmlns:a16="http://schemas.microsoft.com/office/drawing/2014/main" id="{CB63C4F2-C60D-D04D-AA86-5B8101B9E463}"/>
              </a:ext>
            </a:extLst>
          </p:cNvPr>
          <p:cNvSpPr txBox="1"/>
          <p:nvPr/>
        </p:nvSpPr>
        <p:spPr>
          <a:xfrm>
            <a:off x="10577183" y="-26727"/>
            <a:ext cx="1260162" cy="276999"/>
          </a:xfrm>
          <a:prstGeom prst="rect">
            <a:avLst/>
          </a:prstGeom>
          <a:noFill/>
        </p:spPr>
        <p:txBody>
          <a:bodyPr wrap="square" rtlCol="0">
            <a:spAutoFit/>
          </a:bodyPr>
          <a:lstStyle/>
          <a:p>
            <a:r>
              <a:rPr lang="en-US" sz="1200" dirty="0"/>
              <a:t>DU URLLC</a:t>
            </a:r>
          </a:p>
        </p:txBody>
      </p:sp>
      <p:sp>
        <p:nvSpPr>
          <p:cNvPr id="109" name="TextBox 108">
            <a:extLst>
              <a:ext uri="{FF2B5EF4-FFF2-40B4-BE49-F238E27FC236}">
                <a16:creationId xmlns:a16="http://schemas.microsoft.com/office/drawing/2014/main" id="{C451B89D-8376-C740-BC18-1437F608B82D}"/>
              </a:ext>
            </a:extLst>
          </p:cNvPr>
          <p:cNvSpPr txBox="1"/>
          <p:nvPr/>
        </p:nvSpPr>
        <p:spPr>
          <a:xfrm>
            <a:off x="10639585" y="777697"/>
            <a:ext cx="1260162" cy="276999"/>
          </a:xfrm>
          <a:prstGeom prst="rect">
            <a:avLst/>
          </a:prstGeom>
          <a:noFill/>
        </p:spPr>
        <p:txBody>
          <a:bodyPr wrap="square" rtlCol="0">
            <a:spAutoFit/>
          </a:bodyPr>
          <a:lstStyle/>
          <a:p>
            <a:r>
              <a:rPr lang="en-US" sz="1200" dirty="0"/>
              <a:t>DU </a:t>
            </a:r>
            <a:r>
              <a:rPr lang="en-US" sz="1200" dirty="0" err="1"/>
              <a:t>Embb</a:t>
            </a:r>
            <a:endParaRPr lang="en-US" sz="1200" dirty="0"/>
          </a:p>
        </p:txBody>
      </p:sp>
      <p:sp>
        <p:nvSpPr>
          <p:cNvPr id="110" name="TextBox 109">
            <a:extLst>
              <a:ext uri="{FF2B5EF4-FFF2-40B4-BE49-F238E27FC236}">
                <a16:creationId xmlns:a16="http://schemas.microsoft.com/office/drawing/2014/main" id="{FDCF8064-E4EB-F247-A002-E1E1382A6B36}"/>
              </a:ext>
            </a:extLst>
          </p:cNvPr>
          <p:cNvSpPr txBox="1"/>
          <p:nvPr/>
        </p:nvSpPr>
        <p:spPr>
          <a:xfrm>
            <a:off x="10639585" y="1595681"/>
            <a:ext cx="1260162" cy="276999"/>
          </a:xfrm>
          <a:prstGeom prst="rect">
            <a:avLst/>
          </a:prstGeom>
          <a:noFill/>
        </p:spPr>
        <p:txBody>
          <a:bodyPr wrap="square" rtlCol="0">
            <a:spAutoFit/>
          </a:bodyPr>
          <a:lstStyle/>
          <a:p>
            <a:r>
              <a:rPr lang="en-US" sz="1200" dirty="0"/>
              <a:t>DU MMTC</a:t>
            </a:r>
          </a:p>
        </p:txBody>
      </p:sp>
      <p:cxnSp>
        <p:nvCxnSpPr>
          <p:cNvPr id="111" name="Straight Connector 110">
            <a:extLst>
              <a:ext uri="{FF2B5EF4-FFF2-40B4-BE49-F238E27FC236}">
                <a16:creationId xmlns:a16="http://schemas.microsoft.com/office/drawing/2014/main" id="{F8D01C51-E338-E647-99D6-1709B41402E0}"/>
              </a:ext>
            </a:extLst>
          </p:cNvPr>
          <p:cNvCxnSpPr/>
          <p:nvPr/>
        </p:nvCxnSpPr>
        <p:spPr>
          <a:xfrm>
            <a:off x="9972622" y="296382"/>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9B822F6B-41C6-9F4D-9568-8252A5DDE125}"/>
              </a:ext>
            </a:extLst>
          </p:cNvPr>
          <p:cNvSpPr txBox="1"/>
          <p:nvPr/>
        </p:nvSpPr>
        <p:spPr>
          <a:xfrm>
            <a:off x="9747122" y="47835"/>
            <a:ext cx="1236451" cy="307777"/>
          </a:xfrm>
          <a:prstGeom prst="rect">
            <a:avLst/>
          </a:prstGeom>
          <a:noFill/>
        </p:spPr>
        <p:txBody>
          <a:bodyPr wrap="square" rtlCol="0">
            <a:spAutoFit/>
          </a:bodyPr>
          <a:lstStyle/>
          <a:p>
            <a:r>
              <a:rPr lang="en-US" sz="1400" dirty="0"/>
              <a:t>n+1</a:t>
            </a:r>
          </a:p>
        </p:txBody>
      </p:sp>
      <p:cxnSp>
        <p:nvCxnSpPr>
          <p:cNvPr id="113" name="Straight Arrow Connector 112">
            <a:extLst>
              <a:ext uri="{FF2B5EF4-FFF2-40B4-BE49-F238E27FC236}">
                <a16:creationId xmlns:a16="http://schemas.microsoft.com/office/drawing/2014/main" id="{49B814C8-CB80-4C4C-AC87-6BD5F2D0A9F6}"/>
              </a:ext>
            </a:extLst>
          </p:cNvPr>
          <p:cNvCxnSpPr/>
          <p:nvPr/>
        </p:nvCxnSpPr>
        <p:spPr>
          <a:xfrm flipV="1">
            <a:off x="9228732" y="480440"/>
            <a:ext cx="191519" cy="724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2B3AB29-902C-B74F-A38F-2AB9230563F6}"/>
              </a:ext>
            </a:extLst>
          </p:cNvPr>
          <p:cNvCxnSpPr/>
          <p:nvPr/>
        </p:nvCxnSpPr>
        <p:spPr>
          <a:xfrm flipV="1">
            <a:off x="9179410" y="513502"/>
            <a:ext cx="306490" cy="14996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2B5AEE19-AC0E-1B4E-A700-C1745331FF22}"/>
              </a:ext>
            </a:extLst>
          </p:cNvPr>
          <p:cNvSpPr txBox="1"/>
          <p:nvPr/>
        </p:nvSpPr>
        <p:spPr>
          <a:xfrm>
            <a:off x="7606953" y="671057"/>
            <a:ext cx="1890234" cy="276999"/>
          </a:xfrm>
          <a:prstGeom prst="rect">
            <a:avLst/>
          </a:prstGeom>
          <a:noFill/>
        </p:spPr>
        <p:txBody>
          <a:bodyPr wrap="square" rtlCol="0">
            <a:spAutoFit/>
          </a:bodyPr>
          <a:lstStyle/>
          <a:p>
            <a:r>
              <a:rPr lang="en-US" sz="1200" dirty="0" err="1"/>
              <a:t>Embb</a:t>
            </a:r>
            <a:r>
              <a:rPr lang="en-US" sz="1200" dirty="0"/>
              <a:t>(Arrival Rate, Buffer)</a:t>
            </a:r>
          </a:p>
        </p:txBody>
      </p:sp>
      <p:cxnSp>
        <p:nvCxnSpPr>
          <p:cNvPr id="117" name="Straight Arrow Connector 116">
            <a:extLst>
              <a:ext uri="{FF2B5EF4-FFF2-40B4-BE49-F238E27FC236}">
                <a16:creationId xmlns:a16="http://schemas.microsoft.com/office/drawing/2014/main" id="{DB982123-3FE6-A44C-A791-B9FF1774BB16}"/>
              </a:ext>
            </a:extLst>
          </p:cNvPr>
          <p:cNvCxnSpPr/>
          <p:nvPr/>
        </p:nvCxnSpPr>
        <p:spPr>
          <a:xfrm>
            <a:off x="9594888" y="476464"/>
            <a:ext cx="152234" cy="7703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CCB31F7-3283-AF41-B604-5766A6BEDC58}"/>
              </a:ext>
            </a:extLst>
          </p:cNvPr>
          <p:cNvCxnSpPr>
            <a:cxnSpLocks/>
          </p:cNvCxnSpPr>
          <p:nvPr/>
        </p:nvCxnSpPr>
        <p:spPr>
          <a:xfrm>
            <a:off x="9535760" y="496655"/>
            <a:ext cx="222091" cy="15164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A4B144C-6F9C-1146-AD50-FC24FEAB1BD7}"/>
              </a:ext>
            </a:extLst>
          </p:cNvPr>
          <p:cNvCxnSpPr/>
          <p:nvPr/>
        </p:nvCxnSpPr>
        <p:spPr>
          <a:xfrm>
            <a:off x="9975888" y="1067136"/>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82E56F0-9596-E443-A197-8AC8E66BCF28}"/>
              </a:ext>
            </a:extLst>
          </p:cNvPr>
          <p:cNvCxnSpPr/>
          <p:nvPr/>
        </p:nvCxnSpPr>
        <p:spPr>
          <a:xfrm>
            <a:off x="9988950" y="1891837"/>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17A985AF-6645-8048-A4CC-83131AABAD1B}"/>
              </a:ext>
            </a:extLst>
          </p:cNvPr>
          <p:cNvSpPr txBox="1"/>
          <p:nvPr/>
        </p:nvSpPr>
        <p:spPr>
          <a:xfrm>
            <a:off x="7787047" y="1378743"/>
            <a:ext cx="1890234" cy="276999"/>
          </a:xfrm>
          <a:prstGeom prst="rect">
            <a:avLst/>
          </a:prstGeom>
          <a:noFill/>
        </p:spPr>
        <p:txBody>
          <a:bodyPr wrap="square" rtlCol="0">
            <a:spAutoFit/>
          </a:bodyPr>
          <a:lstStyle/>
          <a:p>
            <a:r>
              <a:rPr lang="en-US" sz="1200" dirty="0" err="1"/>
              <a:t>Mmtc</a:t>
            </a:r>
            <a:r>
              <a:rPr lang="en-US" sz="1200" dirty="0"/>
              <a:t>(Arrival Rate, Buffer)</a:t>
            </a:r>
          </a:p>
        </p:txBody>
      </p:sp>
      <p:sp>
        <p:nvSpPr>
          <p:cNvPr id="122" name="TextBox 121">
            <a:extLst>
              <a:ext uri="{FF2B5EF4-FFF2-40B4-BE49-F238E27FC236}">
                <a16:creationId xmlns:a16="http://schemas.microsoft.com/office/drawing/2014/main" id="{531680F1-45B7-F044-98F3-5BC68F8A6845}"/>
              </a:ext>
            </a:extLst>
          </p:cNvPr>
          <p:cNvSpPr txBox="1"/>
          <p:nvPr/>
        </p:nvSpPr>
        <p:spPr>
          <a:xfrm>
            <a:off x="9692007" y="624745"/>
            <a:ext cx="1890234" cy="276999"/>
          </a:xfrm>
          <a:prstGeom prst="rect">
            <a:avLst/>
          </a:prstGeom>
          <a:noFill/>
        </p:spPr>
        <p:txBody>
          <a:bodyPr wrap="square" rtlCol="0">
            <a:spAutoFit/>
          </a:bodyPr>
          <a:lstStyle/>
          <a:p>
            <a:r>
              <a:rPr lang="en-US" sz="1200" dirty="0" err="1"/>
              <a:t>PRB</a:t>
            </a:r>
            <a:r>
              <a:rPr lang="en-US" sz="1200" baseline="-25000" dirty="0" err="1"/>
              <a:t>filter</a:t>
            </a:r>
            <a:r>
              <a:rPr lang="en-US" sz="1200" dirty="0"/>
              <a:t>(</a:t>
            </a:r>
            <a:r>
              <a:rPr lang="en-US" sz="1200" dirty="0" err="1"/>
              <a:t>Embb</a:t>
            </a:r>
            <a:r>
              <a:rPr lang="en-US" sz="1200" dirty="0"/>
              <a:t>)</a:t>
            </a:r>
          </a:p>
        </p:txBody>
      </p:sp>
      <p:sp>
        <p:nvSpPr>
          <p:cNvPr id="123" name="TextBox 122">
            <a:extLst>
              <a:ext uri="{FF2B5EF4-FFF2-40B4-BE49-F238E27FC236}">
                <a16:creationId xmlns:a16="http://schemas.microsoft.com/office/drawing/2014/main" id="{87C42CE1-B773-C547-97F4-1D1F8F941DAE}"/>
              </a:ext>
            </a:extLst>
          </p:cNvPr>
          <p:cNvSpPr txBox="1"/>
          <p:nvPr/>
        </p:nvSpPr>
        <p:spPr>
          <a:xfrm>
            <a:off x="9668584" y="1438263"/>
            <a:ext cx="1890234" cy="276999"/>
          </a:xfrm>
          <a:prstGeom prst="rect">
            <a:avLst/>
          </a:prstGeom>
          <a:noFill/>
        </p:spPr>
        <p:txBody>
          <a:bodyPr wrap="square" rtlCol="0">
            <a:spAutoFit/>
          </a:bodyPr>
          <a:lstStyle/>
          <a:p>
            <a:r>
              <a:rPr lang="en-US" sz="1200" dirty="0" err="1"/>
              <a:t>PRB</a:t>
            </a:r>
            <a:r>
              <a:rPr lang="en-US" sz="1200" baseline="-25000" dirty="0" err="1"/>
              <a:t>filter</a:t>
            </a:r>
            <a:r>
              <a:rPr lang="en-US" sz="1200" dirty="0"/>
              <a:t>(</a:t>
            </a:r>
            <a:r>
              <a:rPr lang="en-US" sz="1200" dirty="0" err="1"/>
              <a:t>Mmtc</a:t>
            </a:r>
            <a:r>
              <a:rPr lang="en-US" sz="1200" dirty="0"/>
              <a:t>)</a:t>
            </a:r>
          </a:p>
        </p:txBody>
      </p:sp>
      <p:sp>
        <p:nvSpPr>
          <p:cNvPr id="124" name="TextBox 123">
            <a:extLst>
              <a:ext uri="{FF2B5EF4-FFF2-40B4-BE49-F238E27FC236}">
                <a16:creationId xmlns:a16="http://schemas.microsoft.com/office/drawing/2014/main" id="{5FE88278-48E6-CD4F-A9A6-F3CB2625612D}"/>
              </a:ext>
            </a:extLst>
          </p:cNvPr>
          <p:cNvSpPr txBox="1"/>
          <p:nvPr/>
        </p:nvSpPr>
        <p:spPr>
          <a:xfrm>
            <a:off x="9264615" y="-31605"/>
            <a:ext cx="1236451" cy="307777"/>
          </a:xfrm>
          <a:prstGeom prst="rect">
            <a:avLst/>
          </a:prstGeom>
          <a:noFill/>
        </p:spPr>
        <p:txBody>
          <a:bodyPr wrap="square" rtlCol="0">
            <a:spAutoFit/>
          </a:bodyPr>
          <a:lstStyle/>
          <a:p>
            <a:r>
              <a:rPr lang="en-US" sz="1400" dirty="0"/>
              <a:t>X*TTI</a:t>
            </a:r>
            <a:r>
              <a:rPr lang="en-US" sz="1400" baseline="-25000" dirty="0"/>
              <a:t> </a:t>
            </a:r>
            <a:endParaRPr lang="en-US" sz="1400" dirty="0"/>
          </a:p>
        </p:txBody>
      </p:sp>
      <p:cxnSp>
        <p:nvCxnSpPr>
          <p:cNvPr id="126" name="Straight Arrow Connector 125">
            <a:extLst>
              <a:ext uri="{FF2B5EF4-FFF2-40B4-BE49-F238E27FC236}">
                <a16:creationId xmlns:a16="http://schemas.microsoft.com/office/drawing/2014/main" id="{D6184059-4172-404E-9571-55F4EB45CB68}"/>
              </a:ext>
            </a:extLst>
          </p:cNvPr>
          <p:cNvCxnSpPr/>
          <p:nvPr/>
        </p:nvCxnSpPr>
        <p:spPr>
          <a:xfrm>
            <a:off x="9321112" y="355612"/>
            <a:ext cx="538641"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75BA47A5-E3E3-7444-908C-B3DA1889C6DF}"/>
              </a:ext>
            </a:extLst>
          </p:cNvPr>
          <p:cNvSpPr txBox="1"/>
          <p:nvPr/>
        </p:nvSpPr>
        <p:spPr>
          <a:xfrm>
            <a:off x="6386232" y="1672362"/>
            <a:ext cx="1219030" cy="369332"/>
          </a:xfrm>
          <a:prstGeom prst="rect">
            <a:avLst/>
          </a:prstGeom>
          <a:noFill/>
        </p:spPr>
        <p:txBody>
          <a:bodyPr wrap="square" rtlCol="0">
            <a:spAutoFit/>
          </a:bodyPr>
          <a:lstStyle/>
          <a:p>
            <a:r>
              <a:rPr lang="en-US" dirty="0"/>
              <a:t>DU URLLC</a:t>
            </a:r>
          </a:p>
        </p:txBody>
      </p:sp>
      <p:sp>
        <p:nvSpPr>
          <p:cNvPr id="128" name="TextBox 127">
            <a:extLst>
              <a:ext uri="{FF2B5EF4-FFF2-40B4-BE49-F238E27FC236}">
                <a16:creationId xmlns:a16="http://schemas.microsoft.com/office/drawing/2014/main" id="{F5E6E9AC-2D4D-E04E-9E40-22057C478B47}"/>
              </a:ext>
            </a:extLst>
          </p:cNvPr>
          <p:cNvSpPr txBox="1"/>
          <p:nvPr/>
        </p:nvSpPr>
        <p:spPr>
          <a:xfrm>
            <a:off x="1000535" y="480440"/>
            <a:ext cx="1219030" cy="369332"/>
          </a:xfrm>
          <a:prstGeom prst="rect">
            <a:avLst/>
          </a:prstGeom>
          <a:noFill/>
        </p:spPr>
        <p:txBody>
          <a:bodyPr wrap="square" rtlCol="0">
            <a:spAutoFit/>
          </a:bodyPr>
          <a:lstStyle/>
          <a:p>
            <a:r>
              <a:rPr lang="en-US" dirty="0"/>
              <a:t>DU(</a:t>
            </a:r>
            <a:r>
              <a:rPr lang="en-US" dirty="0" err="1"/>
              <a:t>Embb</a:t>
            </a:r>
            <a:r>
              <a:rPr lang="en-US" dirty="0"/>
              <a:t>)</a:t>
            </a:r>
          </a:p>
        </p:txBody>
      </p:sp>
      <p:sp>
        <p:nvSpPr>
          <p:cNvPr id="129" name="TextBox 128">
            <a:extLst>
              <a:ext uri="{FF2B5EF4-FFF2-40B4-BE49-F238E27FC236}">
                <a16:creationId xmlns:a16="http://schemas.microsoft.com/office/drawing/2014/main" id="{CE3057F1-60D3-5142-A71E-50C8F2C547C3}"/>
              </a:ext>
            </a:extLst>
          </p:cNvPr>
          <p:cNvSpPr txBox="1"/>
          <p:nvPr/>
        </p:nvSpPr>
        <p:spPr>
          <a:xfrm>
            <a:off x="816872" y="3806175"/>
            <a:ext cx="1395995" cy="369332"/>
          </a:xfrm>
          <a:prstGeom prst="rect">
            <a:avLst/>
          </a:prstGeom>
          <a:noFill/>
        </p:spPr>
        <p:txBody>
          <a:bodyPr wrap="square" rtlCol="0">
            <a:spAutoFit/>
          </a:bodyPr>
          <a:lstStyle/>
          <a:p>
            <a:r>
              <a:rPr lang="en-US" dirty="0"/>
              <a:t>DU(MMTC)</a:t>
            </a:r>
          </a:p>
        </p:txBody>
      </p:sp>
      <p:sp>
        <p:nvSpPr>
          <p:cNvPr id="132" name="Rounded Rectangle 131">
            <a:extLst>
              <a:ext uri="{FF2B5EF4-FFF2-40B4-BE49-F238E27FC236}">
                <a16:creationId xmlns:a16="http://schemas.microsoft.com/office/drawing/2014/main" id="{629CC7A2-DC07-914A-876B-B635BC08631C}"/>
              </a:ext>
            </a:extLst>
          </p:cNvPr>
          <p:cNvSpPr/>
          <p:nvPr/>
        </p:nvSpPr>
        <p:spPr>
          <a:xfrm>
            <a:off x="6889962" y="3466116"/>
            <a:ext cx="993724" cy="694417"/>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TextBox 132">
            <a:extLst>
              <a:ext uri="{FF2B5EF4-FFF2-40B4-BE49-F238E27FC236}">
                <a16:creationId xmlns:a16="http://schemas.microsoft.com/office/drawing/2014/main" id="{C4181D18-0DF6-C14E-A4F6-0F957477B239}"/>
              </a:ext>
            </a:extLst>
          </p:cNvPr>
          <p:cNvSpPr txBox="1"/>
          <p:nvPr/>
        </p:nvSpPr>
        <p:spPr>
          <a:xfrm>
            <a:off x="6867437" y="3662174"/>
            <a:ext cx="1088071" cy="369332"/>
          </a:xfrm>
          <a:prstGeom prst="rect">
            <a:avLst/>
          </a:prstGeom>
          <a:noFill/>
        </p:spPr>
        <p:txBody>
          <a:bodyPr wrap="square" rtlCol="0">
            <a:spAutoFit/>
          </a:bodyPr>
          <a:lstStyle/>
          <a:p>
            <a:pPr algn="ctr"/>
            <a:r>
              <a:rPr lang="en-US" dirty="0"/>
              <a:t>RLC/MAC</a:t>
            </a:r>
          </a:p>
        </p:txBody>
      </p:sp>
      <p:cxnSp>
        <p:nvCxnSpPr>
          <p:cNvPr id="134" name="Straight Arrow Connector 133">
            <a:extLst>
              <a:ext uri="{FF2B5EF4-FFF2-40B4-BE49-F238E27FC236}">
                <a16:creationId xmlns:a16="http://schemas.microsoft.com/office/drawing/2014/main" id="{042B57AE-4815-C84F-A921-17D8C40B5A7E}"/>
              </a:ext>
            </a:extLst>
          </p:cNvPr>
          <p:cNvCxnSpPr>
            <a:cxnSpLocks/>
          </p:cNvCxnSpPr>
          <p:nvPr/>
        </p:nvCxnSpPr>
        <p:spPr>
          <a:xfrm flipH="1" flipV="1">
            <a:off x="6042275" y="2757856"/>
            <a:ext cx="847687" cy="70826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36FCD27E-594F-1B43-9835-CC435CE6390D}"/>
              </a:ext>
            </a:extLst>
          </p:cNvPr>
          <p:cNvCxnSpPr/>
          <p:nvPr/>
        </p:nvCxnSpPr>
        <p:spPr>
          <a:xfrm flipV="1">
            <a:off x="5529827" y="2871591"/>
            <a:ext cx="0" cy="27471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5B772CC-CBA9-7843-B0E9-4090F16DD952}"/>
              </a:ext>
            </a:extLst>
          </p:cNvPr>
          <p:cNvCxnSpPr>
            <a:cxnSpLocks/>
          </p:cNvCxnSpPr>
          <p:nvPr/>
        </p:nvCxnSpPr>
        <p:spPr>
          <a:xfrm>
            <a:off x="6416306" y="3820960"/>
            <a:ext cx="444023"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FD268F93-E471-B54A-894D-B2D9B159AECA}"/>
              </a:ext>
            </a:extLst>
          </p:cNvPr>
          <p:cNvSpPr txBox="1"/>
          <p:nvPr/>
        </p:nvSpPr>
        <p:spPr>
          <a:xfrm>
            <a:off x="1679583" y="1069353"/>
            <a:ext cx="859903" cy="369332"/>
          </a:xfrm>
          <a:prstGeom prst="rect">
            <a:avLst/>
          </a:prstGeom>
          <a:noFill/>
        </p:spPr>
        <p:txBody>
          <a:bodyPr wrap="square" rtlCol="0">
            <a:spAutoFit/>
          </a:bodyPr>
          <a:lstStyle/>
          <a:p>
            <a:r>
              <a:rPr lang="en-US" dirty="0"/>
              <a:t>TE</a:t>
            </a:r>
          </a:p>
        </p:txBody>
      </p:sp>
      <p:cxnSp>
        <p:nvCxnSpPr>
          <p:cNvPr id="141" name="Straight Connector 140">
            <a:extLst>
              <a:ext uri="{FF2B5EF4-FFF2-40B4-BE49-F238E27FC236}">
                <a16:creationId xmlns:a16="http://schemas.microsoft.com/office/drawing/2014/main" id="{6CAA8792-9265-C945-9D3F-729D4E2E9497}"/>
              </a:ext>
            </a:extLst>
          </p:cNvPr>
          <p:cNvCxnSpPr/>
          <p:nvPr/>
        </p:nvCxnSpPr>
        <p:spPr>
          <a:xfrm>
            <a:off x="5050228" y="4168996"/>
            <a:ext cx="86134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AFD043D-7D91-F643-B30D-50FAA562E599}"/>
              </a:ext>
            </a:extLst>
          </p:cNvPr>
          <p:cNvCxnSpPr/>
          <p:nvPr/>
        </p:nvCxnSpPr>
        <p:spPr>
          <a:xfrm>
            <a:off x="5050228" y="4053249"/>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FFFBF8C-1898-7341-842B-E4072EF15D8D}"/>
              </a:ext>
            </a:extLst>
          </p:cNvPr>
          <p:cNvCxnSpPr/>
          <p:nvPr/>
        </p:nvCxnSpPr>
        <p:spPr>
          <a:xfrm>
            <a:off x="5911576" y="4053249"/>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132DCE2-A7F9-1D4E-9341-51089CA81B41}"/>
              </a:ext>
            </a:extLst>
          </p:cNvPr>
          <p:cNvCxnSpPr/>
          <p:nvPr/>
        </p:nvCxnSpPr>
        <p:spPr>
          <a:xfrm>
            <a:off x="5239761" y="4053249"/>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C0F2920-21AE-714D-8601-C2A4DD2DFA3E}"/>
              </a:ext>
            </a:extLst>
          </p:cNvPr>
          <p:cNvCxnSpPr/>
          <p:nvPr/>
        </p:nvCxnSpPr>
        <p:spPr>
          <a:xfrm>
            <a:off x="5480902" y="4053249"/>
            <a:ext cx="0" cy="2445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5FADB96-6C04-C44E-B0B1-D8B2AE48620B}"/>
              </a:ext>
            </a:extLst>
          </p:cNvPr>
          <p:cNvCxnSpPr/>
          <p:nvPr/>
        </p:nvCxnSpPr>
        <p:spPr>
          <a:xfrm>
            <a:off x="5736512" y="4053249"/>
            <a:ext cx="0" cy="244515"/>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E2814297-E502-A840-8D0D-E26C2D222F96}"/>
                  </a:ext>
                </a:extLst>
              </p:cNvPr>
              <p:cNvSpPr txBox="1"/>
              <p:nvPr/>
            </p:nvSpPr>
            <p:spPr>
              <a:xfrm>
                <a:off x="4712907" y="2857619"/>
                <a:ext cx="1406771" cy="498021"/>
              </a:xfrm>
              <a:prstGeom prst="rect">
                <a:avLst/>
              </a:prstGeom>
              <a:noFill/>
            </p:spPr>
            <p:txBody>
              <a:bodyPr wrap="square" lIns="0" tIns="0" rIns="0" bIns="0" rtlCol="0">
                <a:spAutoFit/>
              </a:bodyPr>
              <a:lstStyle/>
              <a:p>
                <a14:m>
                  <m:oMath xmlns:m="http://schemas.openxmlformats.org/officeDocument/2006/math">
                    <m:sSub>
                      <m:sSubPr>
                        <m:ctrlPr>
                          <a:rPr lang="en-US" sz="1000" i="1" smtClean="0">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𝜆</m:t>
                        </m:r>
                      </m:e>
                      <m:sub>
                        <m:r>
                          <a:rPr lang="en-US" sz="1000" i="1">
                            <a:latin typeface="Cambria Math" panose="02040503050406030204" pitchFamily="18" charset="0"/>
                          </a:rPr>
                          <m:t>𝐷𝑈</m:t>
                        </m:r>
                        <m:d>
                          <m:dPr>
                            <m:ctrlPr>
                              <a:rPr lang="en-US" sz="1000" i="1">
                                <a:latin typeface="Cambria Math" panose="02040503050406030204" pitchFamily="18" charset="0"/>
                              </a:rPr>
                            </m:ctrlPr>
                          </m:dPr>
                          <m:e>
                            <m:r>
                              <a:rPr lang="en-US" sz="1000" b="0" i="1" smtClean="0">
                                <a:latin typeface="Cambria Math" panose="02040503050406030204" pitchFamily="18" charset="0"/>
                              </a:rPr>
                              <m:t>𝑈𝑅𝐿𝐿𝐶</m:t>
                            </m:r>
                          </m:e>
                        </m:d>
                      </m:sub>
                    </m:sSub>
                    <m:r>
                      <a:rPr lang="en-US" sz="1000" i="1">
                        <a:latin typeface="Cambria Math" panose="02040503050406030204" pitchFamily="18" charset="0"/>
                      </a:rPr>
                      <m:t>(</m:t>
                    </m:r>
                    <m:r>
                      <a:rPr lang="en-US" sz="1000" i="1">
                        <a:latin typeface="Cambria Math" panose="02040503050406030204" pitchFamily="18" charset="0"/>
                      </a:rPr>
                      <m:t>𝑛</m:t>
                    </m:r>
                    <m:r>
                      <a:rPr lang="en-US" sz="1000" i="1">
                        <a:latin typeface="Cambria Math" panose="02040503050406030204" pitchFamily="18" charset="0"/>
                      </a:rPr>
                      <m:t>)</m:t>
                    </m:r>
                  </m:oMath>
                </a14:m>
                <a:r>
                  <a:rPr lang="en-US" sz="1000" dirty="0"/>
                  <a:t>,</a:t>
                </a:r>
                <a14:m>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ea typeface="Cambria Math" panose="02040503050406030204" pitchFamily="18" charset="0"/>
                          </a:rPr>
                          <m:t>𝛽</m:t>
                        </m:r>
                      </m:e>
                      <m:sub>
                        <m:r>
                          <a:rPr lang="en-US" sz="1000" i="1">
                            <a:latin typeface="Cambria Math" panose="02040503050406030204" pitchFamily="18" charset="0"/>
                          </a:rPr>
                          <m:t>𝐷𝑈</m:t>
                        </m:r>
                        <m:r>
                          <a:rPr lang="en-US" sz="1000" b="0" i="1" smtClean="0">
                            <a:latin typeface="Cambria Math" panose="02040503050406030204" pitchFamily="18" charset="0"/>
                          </a:rPr>
                          <m:t>(</m:t>
                        </m:r>
                        <m:r>
                          <a:rPr lang="en-US" sz="1000" b="0" i="1" smtClean="0">
                            <a:latin typeface="Cambria Math" panose="02040503050406030204" pitchFamily="18" charset="0"/>
                          </a:rPr>
                          <m:t>𝑈𝑅𝐿𝐶𝐶</m:t>
                        </m:r>
                        <m:r>
                          <a:rPr lang="en-US" sz="1000" b="0" i="1" smtClean="0">
                            <a:latin typeface="Cambria Math" panose="02040503050406030204" pitchFamily="18" charset="0"/>
                          </a:rPr>
                          <m:t>)</m:t>
                        </m:r>
                      </m:sub>
                    </m:sSub>
                    <m:r>
                      <a:rPr lang="en-US" sz="1000" i="1">
                        <a:latin typeface="Cambria Math" panose="02040503050406030204" pitchFamily="18" charset="0"/>
                      </a:rPr>
                      <m:t>(</m:t>
                    </m:r>
                    <m:r>
                      <a:rPr lang="en-US" sz="1000" i="1">
                        <a:latin typeface="Cambria Math" panose="02040503050406030204" pitchFamily="18" charset="0"/>
                      </a:rPr>
                      <m:t>𝑛</m:t>
                    </m:r>
                    <m:r>
                      <a:rPr lang="en-US" sz="1000" i="1">
                        <a:latin typeface="Cambria Math" panose="02040503050406030204" pitchFamily="18" charset="0"/>
                      </a:rPr>
                      <m:t>)</m:t>
                    </m:r>
                  </m:oMath>
                </a14:m>
                <a:r>
                  <a:rPr lang="en-US" sz="1000" dirty="0"/>
                  <a:t>,</a:t>
                </a:r>
              </a:p>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𝐴</m:t>
                          </m:r>
                        </m:e>
                        <m:sub>
                          <m:r>
                            <a:rPr lang="en-US" sz="1000" i="1">
                              <a:latin typeface="Cambria Math" panose="02040503050406030204" pitchFamily="18" charset="0"/>
                            </a:rPr>
                            <m:t>𝐷𝑈</m:t>
                          </m:r>
                          <m:d>
                            <m:dPr>
                              <m:ctrlPr>
                                <a:rPr lang="en-US" sz="1000" i="1">
                                  <a:latin typeface="Cambria Math" panose="02040503050406030204" pitchFamily="18" charset="0"/>
                                </a:rPr>
                              </m:ctrlPr>
                            </m:dPr>
                            <m:e>
                              <m:r>
                                <a:rPr lang="en-US" sz="1000" b="0" i="1" smtClean="0">
                                  <a:latin typeface="Cambria Math" panose="02040503050406030204" pitchFamily="18" charset="0"/>
                                </a:rPr>
                                <m:t>𝑈𝑅𝐿𝐿𝐶</m:t>
                              </m:r>
                            </m:e>
                          </m:d>
                        </m:sub>
                      </m:sSub>
                      <m:r>
                        <a:rPr lang="en-US" sz="1000" i="1">
                          <a:latin typeface="Cambria Math" panose="02040503050406030204" pitchFamily="18" charset="0"/>
                        </a:rPr>
                        <m:t>(</m:t>
                      </m:r>
                      <m:r>
                        <a:rPr lang="en-US" sz="1000" i="1">
                          <a:latin typeface="Cambria Math" panose="02040503050406030204" pitchFamily="18" charset="0"/>
                        </a:rPr>
                        <m:t>𝑛</m:t>
                      </m:r>
                      <m:r>
                        <a:rPr lang="en-US" sz="1000" i="1">
                          <a:latin typeface="Cambria Math" panose="02040503050406030204" pitchFamily="18" charset="0"/>
                        </a:rPr>
                        <m:t>+1)</m:t>
                      </m:r>
                    </m:oMath>
                  </m:oMathPara>
                </a14:m>
                <a:endParaRPr lang="en-US" sz="1000" dirty="0"/>
              </a:p>
            </p:txBody>
          </p:sp>
        </mc:Choice>
        <mc:Fallback xmlns="">
          <p:sp>
            <p:nvSpPr>
              <p:cNvPr id="147" name="TextBox 146">
                <a:extLst>
                  <a:ext uri="{FF2B5EF4-FFF2-40B4-BE49-F238E27FC236}">
                    <a16:creationId xmlns:a16="http://schemas.microsoft.com/office/drawing/2014/main" id="{E2814297-E502-A840-8D0D-E26C2D222F96}"/>
                  </a:ext>
                </a:extLst>
              </p:cNvPr>
              <p:cNvSpPr txBox="1">
                <a:spLocks noRot="1" noChangeAspect="1" noMove="1" noResize="1" noEditPoints="1" noAdjustHandles="1" noChangeArrowheads="1" noChangeShapeType="1" noTextEdit="1"/>
              </p:cNvSpPr>
              <p:nvPr/>
            </p:nvSpPr>
            <p:spPr>
              <a:xfrm>
                <a:off x="4712907" y="2857619"/>
                <a:ext cx="1406771" cy="498021"/>
              </a:xfrm>
              <a:prstGeom prst="rect">
                <a:avLst/>
              </a:prstGeom>
              <a:blipFill>
                <a:blip r:embed="rId7"/>
                <a:stretch>
                  <a:fillRect l="-4505" t="-7692" b="-10256"/>
                </a:stretch>
              </a:blipFill>
            </p:spPr>
            <p:txBody>
              <a:bodyPr/>
              <a:lstStyle/>
              <a:p>
                <a:r>
                  <a:rPr lang="en-US">
                    <a:noFill/>
                  </a:rPr>
                  <a:t> </a:t>
                </a:r>
              </a:p>
            </p:txBody>
          </p:sp>
        </mc:Fallback>
      </mc:AlternateContent>
    </p:spTree>
    <p:extLst>
      <p:ext uri="{BB962C8B-B14F-4D97-AF65-F5344CB8AC3E}">
        <p14:creationId xmlns:p14="http://schemas.microsoft.com/office/powerpoint/2010/main" val="1370651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CAA8F-8BD0-BF44-8172-6D0B415C6343}"/>
              </a:ext>
            </a:extLst>
          </p:cNvPr>
          <p:cNvSpPr>
            <a:spLocks noGrp="1"/>
          </p:cNvSpPr>
          <p:nvPr>
            <p:ph type="title"/>
          </p:nvPr>
        </p:nvSpPr>
        <p:spPr>
          <a:xfrm>
            <a:off x="125640" y="-407276"/>
            <a:ext cx="10561896" cy="1078428"/>
          </a:xfrm>
        </p:spPr>
        <p:txBody>
          <a:bodyPr>
            <a:normAutofit/>
          </a:bodyPr>
          <a:lstStyle/>
          <a:p>
            <a:r>
              <a:rPr lang="en-US" sz="3600" b="1" dirty="0"/>
              <a:t>PRB Estimation Algorithm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1C3A0C-9D80-914E-A9C9-D7CD24C54CD3}"/>
                  </a:ext>
                </a:extLst>
              </p:cNvPr>
              <p:cNvSpPr>
                <a:spLocks noGrp="1"/>
              </p:cNvSpPr>
              <p:nvPr>
                <p:ph idx="1"/>
              </p:nvPr>
            </p:nvSpPr>
            <p:spPr>
              <a:xfrm>
                <a:off x="221434" y="361701"/>
                <a:ext cx="11132366" cy="6496299"/>
              </a:xfrm>
            </p:spPr>
            <p:txBody>
              <a:bodyPr>
                <a:noAutofit/>
              </a:bodyPr>
              <a:lstStyle/>
              <a:p>
                <a:r>
                  <a:rPr lang="en-US" sz="2000" dirty="0"/>
                  <a:t>Processing at DU(URLLC)</a:t>
                </a:r>
              </a:p>
              <a:p>
                <a:pPr lvl="1"/>
                <a:r>
                  <a:rPr lang="en-US" sz="1800" dirty="0"/>
                  <a:t>Derive an estimate for the per TTI arrivals for the following </a:t>
                </a:r>
                <a14:m>
                  <m:oMath xmlns:m="http://schemas.openxmlformats.org/officeDocument/2006/math">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 </m:t>
                    </m:r>
                  </m:oMath>
                </a14:m>
                <a:r>
                  <a:rPr lang="en-US" sz="1800" dirty="0"/>
                  <a:t>X using geometric smoothing</a:t>
                </a:r>
              </a:p>
              <a:p>
                <a:pPr lvl="2"/>
                <a14:m>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𝜆</m:t>
                        </m:r>
                      </m:e>
                      <m:sub>
                        <m:r>
                          <a:rPr lang="en-US" sz="1600" i="1">
                            <a:latin typeface="Cambria Math" panose="02040503050406030204" pitchFamily="18" charset="0"/>
                          </a:rPr>
                          <m:t>𝐷𝑈</m:t>
                        </m:r>
                        <m:d>
                          <m:dPr>
                            <m:ctrlPr>
                              <a:rPr lang="en-US" sz="1600" i="1">
                                <a:latin typeface="Cambria Math" panose="02040503050406030204" pitchFamily="18" charset="0"/>
                              </a:rPr>
                            </m:ctrlPr>
                          </m:dPr>
                          <m:e>
                            <m:r>
                              <a:rPr lang="en-US" sz="1600" i="1">
                                <a:latin typeface="Cambria Math" panose="02040503050406030204" pitchFamily="18" charset="0"/>
                              </a:rPr>
                              <m:t>𝑥</m:t>
                            </m:r>
                          </m:e>
                        </m:d>
                      </m:sub>
                      <m:sup>
                        <m:r>
                          <a:rPr lang="en-US" sz="1600" b="0" i="1" smtClean="0">
                            <a:latin typeface="Cambria Math" panose="02040503050406030204" pitchFamily="18" charset="0"/>
                          </a:rPr>
                          <m:t>∗</m:t>
                        </m:r>
                      </m:sup>
                    </m:sSubSup>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a14:m>
                <a:r>
                  <a:rPr lang="en-US" sz="1600" dirty="0"/>
                  <a:t>= (1-⍺)*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𝜆</m:t>
                        </m:r>
                      </m:e>
                      <m:sub>
                        <m:r>
                          <a:rPr lang="en-US" sz="1600" i="1">
                            <a:latin typeface="Cambria Math" panose="02040503050406030204" pitchFamily="18" charset="0"/>
                          </a:rPr>
                          <m:t>𝐷𝑈</m:t>
                        </m:r>
                        <m:r>
                          <a:rPr lang="en-US" sz="1600" i="1">
                            <a:latin typeface="Cambria Math" panose="02040503050406030204" pitchFamily="18" charset="0"/>
                          </a:rPr>
                          <m:t>(</m:t>
                        </m:r>
                        <m:r>
                          <a:rPr lang="en-US" sz="1600" b="0" i="1" smtClean="0">
                            <a:latin typeface="Cambria Math" panose="02040503050406030204" pitchFamily="18" charset="0"/>
                          </a:rPr>
                          <m:t>𝑥</m:t>
                        </m:r>
                        <m:r>
                          <a:rPr lang="en-US" sz="1600" i="1">
                            <a:latin typeface="Cambria Math" panose="02040503050406030204" pitchFamily="18" charset="0"/>
                          </a:rPr>
                          <m:t>)</m:t>
                        </m:r>
                      </m:sub>
                      <m:sup>
                        <m:r>
                          <a:rPr lang="en-US" sz="1600" b="0" i="1" smtClean="0">
                            <a:latin typeface="Cambria Math" panose="02040503050406030204" pitchFamily="18" charset="0"/>
                          </a:rPr>
                          <m:t>∗</m:t>
                        </m:r>
                      </m:sup>
                    </m:sSubSup>
                  </m:oMath>
                </a14:m>
                <a:r>
                  <a:rPr lang="en-US" sz="1600" dirty="0"/>
                  <a:t> </a:t>
                </a:r>
                <a14:m>
                  <m:oMath xmlns:m="http://schemas.openxmlformats.org/officeDocument/2006/math">
                    <m:r>
                      <a:rPr lang="en-US" sz="1600" i="1">
                        <a:latin typeface="Cambria Math" panose="02040503050406030204" pitchFamily="18" charset="0"/>
                      </a:rPr>
                      <m:t>(</m:t>
                    </m:r>
                    <m:r>
                      <a:rPr lang="en-US" sz="1600" i="1">
                        <a:latin typeface="Cambria Math" panose="02040503050406030204" pitchFamily="18" charset="0"/>
                      </a:rPr>
                      <m:t>𝑛</m:t>
                    </m:r>
                    <m:r>
                      <a:rPr lang="en-US" sz="1600" b="0" i="1" smtClean="0">
                        <a:latin typeface="Cambria Math" panose="02040503050406030204" pitchFamily="18" charset="0"/>
                      </a:rPr>
                      <m:t>−1</m:t>
                    </m:r>
                    <m:r>
                      <a:rPr lang="en-US" sz="1600" i="1">
                        <a:latin typeface="Cambria Math" panose="02040503050406030204" pitchFamily="18" charset="0"/>
                      </a:rPr>
                      <m:t>)</m:t>
                    </m:r>
                  </m:oMath>
                </a14:m>
                <a:r>
                  <a:rPr lang="en-US" sz="1600" dirty="0"/>
                  <a:t> + ⍺* </a:t>
                </a: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i="1">
                            <a:latin typeface="Cambria Math" panose="02040503050406030204" pitchFamily="18" charset="0"/>
                          </a:rPr>
                          <m:t>𝐷𝑈</m:t>
                        </m:r>
                        <m:d>
                          <m:dPr>
                            <m:ctrlPr>
                              <a:rPr lang="en-US" sz="1600" i="1">
                                <a:latin typeface="Cambria Math" panose="02040503050406030204" pitchFamily="18" charset="0"/>
                              </a:rPr>
                            </m:ctrlPr>
                          </m:dPr>
                          <m:e>
                            <m:r>
                              <a:rPr lang="en-US" sz="1600" i="1">
                                <a:latin typeface="Cambria Math" panose="02040503050406030204" pitchFamily="18" charset="0"/>
                              </a:rPr>
                              <m:t>𝑥</m:t>
                            </m:r>
                          </m:e>
                        </m:d>
                      </m:sub>
                    </m:sSub>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 </a:t>
                </a:r>
                <a14:m>
                  <m:oMath xmlns:m="http://schemas.openxmlformats.org/officeDocument/2006/math">
                    <m:r>
                      <a:rPr lang="en-US" sz="1600" i="1">
                        <a:latin typeface="Cambria Math" panose="02040503050406030204" pitchFamily="18" charset="0"/>
                      </a:rPr>
                      <m:t>𝑥</m:t>
                    </m:r>
                  </m:oMath>
                </a14:m>
                <a:r>
                  <a:rPr lang="en-US" sz="1600" dirty="0"/>
                  <a:t>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m:t>
                    </m:r>
                  </m:oMath>
                </a14:m>
                <a:r>
                  <a:rPr lang="en-US" sz="1600" dirty="0"/>
                  <a:t>URLLC, MMTC, </a:t>
                </a:r>
                <a:r>
                  <a:rPr lang="en-US" sz="1600" dirty="0" err="1"/>
                  <a:t>Embb</a:t>
                </a:r>
                <a:r>
                  <a:rPr lang="en-US" sz="1600" dirty="0"/>
                  <a:t>} , 0 </a:t>
                </a:r>
                <a14:m>
                  <m:oMath xmlns:m="http://schemas.openxmlformats.org/officeDocument/2006/math">
                    <m:r>
                      <a:rPr lang="en-US" sz="1600" i="1">
                        <a:latin typeface="Cambria Math" panose="02040503050406030204" pitchFamily="18" charset="0"/>
                        <a:ea typeface="Cambria Math" panose="02040503050406030204" pitchFamily="18" charset="0"/>
                      </a:rPr>
                      <m:t>≤</m:t>
                    </m:r>
                    <m:r>
                      <m:rPr>
                        <m:nor/>
                      </m:rPr>
                      <a:rPr lang="en-US" sz="1600" dirty="0"/>
                      <m:t>⍺</m:t>
                    </m:r>
                    <m:r>
                      <a:rPr lang="en-US" sz="1600" i="1">
                        <a:latin typeface="Cambria Math" panose="02040503050406030204" pitchFamily="18" charset="0"/>
                        <a:ea typeface="Cambria Math" panose="02040503050406030204" pitchFamily="18" charset="0"/>
                      </a:rPr>
                      <m:t>≤</m:t>
                    </m:r>
                  </m:oMath>
                </a14:m>
                <a:r>
                  <a:rPr lang="en-US" sz="1600" dirty="0"/>
                  <a:t> 1,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𝜆</m:t>
                        </m:r>
                      </m:e>
                      <m:sub>
                        <m:r>
                          <a:rPr lang="en-US" sz="1600" i="1">
                            <a:latin typeface="Cambria Math" panose="02040503050406030204" pitchFamily="18" charset="0"/>
                          </a:rPr>
                          <m:t>𝐷𝑈</m:t>
                        </m:r>
                        <m:d>
                          <m:dPr>
                            <m:ctrlPr>
                              <a:rPr lang="en-US" sz="1600" i="1">
                                <a:latin typeface="Cambria Math" panose="02040503050406030204" pitchFamily="18" charset="0"/>
                              </a:rPr>
                            </m:ctrlPr>
                          </m:dPr>
                          <m:e>
                            <m:r>
                              <a:rPr lang="en-US" sz="1600" i="1">
                                <a:latin typeface="Cambria Math" panose="02040503050406030204" pitchFamily="18" charset="0"/>
                              </a:rPr>
                              <m:t>𝑥</m:t>
                            </m:r>
                          </m:e>
                        </m:d>
                      </m:sub>
                      <m:sup>
                        <m:r>
                          <a:rPr lang="en-US" sz="1600" i="1">
                            <a:latin typeface="Cambria Math" panose="02040503050406030204" pitchFamily="18" charset="0"/>
                          </a:rPr>
                          <m:t>∗</m:t>
                        </m:r>
                      </m:sup>
                    </m:sSubSup>
                    <m:d>
                      <m:dPr>
                        <m:ctrlPr>
                          <a:rPr lang="en-US" sz="1600" i="1">
                            <a:latin typeface="Cambria Math" panose="02040503050406030204" pitchFamily="18" charset="0"/>
                          </a:rPr>
                        </m:ctrlPr>
                      </m:dPr>
                      <m:e>
                        <m:r>
                          <a:rPr lang="en-US" sz="1600" b="0" i="1" smtClean="0">
                            <a:latin typeface="Cambria Math" panose="02040503050406030204" pitchFamily="18" charset="0"/>
                          </a:rPr>
                          <m:t>0</m:t>
                        </m:r>
                      </m:e>
                    </m:d>
                    <m:r>
                      <a:rPr lang="en-US" sz="1600" b="0" i="1" smtClean="0">
                        <a:latin typeface="Cambria Math" panose="02040503050406030204" pitchFamily="18" charset="0"/>
                      </a:rPr>
                      <m:t>=</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𝜆</m:t>
                        </m:r>
                      </m:e>
                      <m:sub>
                        <m:r>
                          <a:rPr lang="en-US" sz="1600" i="1">
                            <a:latin typeface="Cambria Math" panose="02040503050406030204" pitchFamily="18" charset="0"/>
                          </a:rPr>
                          <m:t>𝐷𝑈</m:t>
                        </m:r>
                        <m:d>
                          <m:dPr>
                            <m:ctrlPr>
                              <a:rPr lang="en-US" sz="1600" i="1">
                                <a:latin typeface="Cambria Math" panose="02040503050406030204" pitchFamily="18" charset="0"/>
                              </a:rPr>
                            </m:ctrlPr>
                          </m:dPr>
                          <m:e>
                            <m:r>
                              <a:rPr lang="en-US" sz="1600" i="1">
                                <a:latin typeface="Cambria Math" panose="02040503050406030204" pitchFamily="18" charset="0"/>
                              </a:rPr>
                              <m:t>𝑥</m:t>
                            </m:r>
                          </m:e>
                        </m:d>
                      </m:sub>
                    </m:sSub>
                    <m:r>
                      <a:rPr lang="en-US" sz="1600" i="1">
                        <a:latin typeface="Cambria Math" panose="02040503050406030204" pitchFamily="18" charset="0"/>
                      </a:rPr>
                      <m:t>(</m:t>
                    </m:r>
                    <m:r>
                      <a:rPr lang="en-US" sz="1600" b="0" i="1" smtClean="0">
                        <a:latin typeface="Cambria Math" panose="02040503050406030204" pitchFamily="18" charset="0"/>
                      </a:rPr>
                      <m:t>0</m:t>
                    </m:r>
                    <m:r>
                      <a:rPr lang="en-US" sz="1600" i="1">
                        <a:latin typeface="Cambria Math" panose="02040503050406030204" pitchFamily="18" charset="0"/>
                      </a:rPr>
                      <m:t>)</m:t>
                    </m:r>
                  </m:oMath>
                </a14:m>
                <a:r>
                  <a:rPr lang="en-US" sz="1600" dirty="0"/>
                  <a:t> </a:t>
                </a:r>
              </a:p>
              <a:p>
                <a:pPr lvl="2"/>
                <a:r>
                  <a:rPr lang="en-US" sz="1600" dirty="0"/>
                  <a:t>A different method can used for predicting the arrival demand in place of geometric smoothing</a:t>
                </a:r>
              </a:p>
              <a:p>
                <a:pPr lvl="1"/>
                <a:endParaRPr lang="en-US" sz="1800" dirty="0"/>
              </a:p>
              <a:p>
                <a:pPr lvl="1"/>
                <a:r>
                  <a:rPr lang="en-US" sz="1800" dirty="0"/>
                  <a:t>For system </a:t>
                </a:r>
                <a14:m>
                  <m:oMath xmlns:m="http://schemas.openxmlformats.org/officeDocument/2006/math">
                    <m:r>
                      <a:rPr lang="en-US" sz="1800" i="1">
                        <a:latin typeface="Cambria Math" panose="02040503050406030204" pitchFamily="18" charset="0"/>
                      </a:rPr>
                      <m:t>𝐷𝑈</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b="0" i="0" smtClean="0">
                        <a:latin typeface="Cambria Math" panose="02040503050406030204" pitchFamily="18" charset="0"/>
                      </a:rPr>
                      <m:t>,</m:t>
                    </m:r>
                    <m:r>
                      <a:rPr lang="en-US" sz="1800" b="0" i="1"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rPr>
                      <m:t>𝑥</m:t>
                    </m:r>
                  </m:oMath>
                </a14:m>
                <a:r>
                  <a:rPr lang="en-US" sz="1800" dirty="0"/>
                  <a:t> </a:t>
                </a:r>
                <a14:m>
                  <m:oMath xmlns:m="http://schemas.openxmlformats.org/officeDocument/2006/math">
                    <m:r>
                      <a:rPr lang="en-US" sz="1800" i="1" dirty="0">
                        <a:latin typeface="Cambria Math" panose="02040503050406030204" pitchFamily="18" charset="0"/>
                        <a:ea typeface="Cambria Math" panose="02040503050406030204" pitchFamily="18" charset="0"/>
                      </a:rPr>
                      <m:t>∈{</m:t>
                    </m:r>
                  </m:oMath>
                </a14:m>
                <a:r>
                  <a:rPr lang="en-US" sz="1800" dirty="0"/>
                  <a:t>URLLC, MMTC, </a:t>
                </a:r>
                <a:r>
                  <a:rPr lang="en-US" sz="1800" dirty="0" err="1"/>
                  <a:t>Embb</a:t>
                </a:r>
                <a:r>
                  <a:rPr lang="en-US" sz="1800" dirty="0"/>
                  <a:t>} , do a system recursion:</a:t>
                </a:r>
              </a:p>
              <a:p>
                <a:pPr lvl="2"/>
                <a:r>
                  <a:rPr lang="en-US" sz="1800" dirty="0"/>
                  <a:t>for 0 </a:t>
                </a:r>
                <a14:m>
                  <m:oMath xmlns:m="http://schemas.openxmlformats.org/officeDocument/2006/math">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𝑖</m:t>
                    </m:r>
                    <m:r>
                      <a:rPr lang="en-US" sz="1800" i="1">
                        <a:latin typeface="Cambria Math" panose="02040503050406030204" pitchFamily="18" charset="0"/>
                        <a:ea typeface="Cambria Math" panose="02040503050406030204" pitchFamily="18" charset="0"/>
                      </a:rPr>
                      <m:t> ≤</m:t>
                    </m:r>
                  </m:oMath>
                </a14:m>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t>-1, with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𝑠</m:t>
                        </m:r>
                      </m:sub>
                      <m:sup>
                        <m:r>
                          <a:rPr lang="en-US" sz="1800" i="1">
                            <a:latin typeface="Cambria Math" panose="02040503050406030204" pitchFamily="18" charset="0"/>
                          </a:rPr>
                          <m:t>0</m:t>
                        </m:r>
                      </m:sup>
                    </m:sSubSup>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𝐷𝑈</m:t>
                        </m:r>
                        <m:d>
                          <m:dPr>
                            <m:ctrlPr>
                              <a:rPr lang="en-US" sz="1800" i="1">
                                <a:latin typeface="Cambria Math" panose="02040503050406030204" pitchFamily="18" charset="0"/>
                              </a:rPr>
                            </m:ctrlPr>
                          </m:dPr>
                          <m:e>
                            <m:r>
                              <a:rPr lang="en-US" sz="1800" i="1">
                                <a:latin typeface="Cambria Math" panose="02040503050406030204" pitchFamily="18" charset="0"/>
                              </a:rPr>
                              <m:t>𝑥</m:t>
                            </m:r>
                          </m:e>
                        </m:d>
                      </m:sub>
                    </m:sSub>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m:t>
                    </m:r>
                  </m:oMath>
                </a14:m>
                <a:endParaRPr lang="en-US" sz="1800" i="1" dirty="0">
                  <a:latin typeface="Cambria Math" panose="02040503050406030204" pitchFamily="18" charset="0"/>
                </a:endParaRPr>
              </a:p>
              <a:p>
                <a:pPr lvl="3"/>
                <a14:m>
                  <m:oMath xmlns:m="http://schemas.openxmlformats.org/officeDocument/2006/math">
                    <m:sSubSup>
                      <m:sSubSupPr>
                        <m:ctrlPr>
                          <a:rPr lang="en-US" sz="1600" i="1" smtClean="0">
                            <a:latin typeface="Cambria Math" panose="02040503050406030204" pitchFamily="18" charset="0"/>
                          </a:rPr>
                        </m:ctrlPr>
                      </m:sSubSupPr>
                      <m:e>
                        <m:r>
                          <a:rPr lang="en-US" sz="1600" i="1" smtClean="0">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rPr>
                          <m:t>𝐷𝑈</m:t>
                        </m:r>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m:t>
                        </m:r>
                      </m:sub>
                      <m:sup>
                        <m:r>
                          <a:rPr lang="en-US" sz="1600" b="0" i="1" smtClean="0">
                            <a:latin typeface="Cambria Math" panose="02040503050406030204" pitchFamily="18" charset="0"/>
                          </a:rPr>
                          <m:t>𝑖</m:t>
                        </m:r>
                        <m:r>
                          <a:rPr lang="en-US" sz="1600" b="0" i="1" smtClean="0">
                            <a:latin typeface="Cambria Math" panose="02040503050406030204" pitchFamily="18" charset="0"/>
                          </a:rPr>
                          <m:t>+1</m:t>
                        </m:r>
                      </m:sup>
                    </m:sSubSup>
                  </m:oMath>
                </a14:m>
                <a:r>
                  <a:rPr lang="en-US" sz="1600" dirty="0"/>
                  <a:t>=(</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rPr>
                          <m:t>𝐷𝑈</m:t>
                        </m:r>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m:t>
                        </m:r>
                      </m:sub>
                      <m:sup>
                        <m:r>
                          <a:rPr lang="en-US" sz="1600" i="1">
                            <a:latin typeface="Cambria Math" panose="02040503050406030204" pitchFamily="18" charset="0"/>
                          </a:rPr>
                          <m:t>𝑖</m:t>
                        </m:r>
                      </m:sup>
                    </m:sSubSup>
                  </m:oMath>
                </a14:m>
                <a:r>
                  <a:rPr lang="en-US" sz="1600" dirty="0"/>
                  <a:t> -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𝐴</m:t>
                        </m:r>
                      </m:e>
                      <m:sub>
                        <m:r>
                          <a:rPr lang="en-US" sz="1600" i="1">
                            <a:latin typeface="Cambria Math" panose="02040503050406030204" pitchFamily="18" charset="0"/>
                          </a:rPr>
                          <m:t>𝐷𝑈</m:t>
                        </m:r>
                        <m:d>
                          <m:dPr>
                            <m:ctrlPr>
                              <a:rPr lang="en-US" sz="1600" i="1">
                                <a:latin typeface="Cambria Math" panose="02040503050406030204" pitchFamily="18" charset="0"/>
                              </a:rPr>
                            </m:ctrlPr>
                          </m:dPr>
                          <m:e>
                            <m:r>
                              <a:rPr lang="en-US" sz="1600" i="1">
                                <a:latin typeface="Cambria Math" panose="02040503050406030204" pitchFamily="18" charset="0"/>
                              </a:rPr>
                              <m:t>𝑥</m:t>
                            </m:r>
                          </m:e>
                        </m:d>
                      </m:sub>
                    </m:sSub>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oMath>
                </a14:m>
                <a:r>
                  <a:rPr lang="en-US" sz="1600" dirty="0"/>
                  <a:t>)</a:t>
                </a:r>
                <a:r>
                  <a:rPr lang="en-US" sz="1600" baseline="30000" dirty="0"/>
                  <a:t>+</a:t>
                </a:r>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b="0" i="1" smtClean="0">
                            <a:latin typeface="Cambria Math" panose="02040503050406030204" pitchFamily="18" charset="0"/>
                          </a:rPr>
                          <m:t>+ </m:t>
                        </m:r>
                        <m:r>
                          <a:rPr lang="en-US" sz="1600" i="1">
                            <a:latin typeface="Cambria Math" panose="02040503050406030204" pitchFamily="18" charset="0"/>
                            <a:ea typeface="Cambria Math" panose="02040503050406030204" pitchFamily="18" charset="0"/>
                          </a:rPr>
                          <m:t>𝜆</m:t>
                        </m:r>
                      </m:e>
                      <m:sub>
                        <m:r>
                          <a:rPr lang="en-US" sz="1600" i="1">
                            <a:latin typeface="Cambria Math" panose="02040503050406030204" pitchFamily="18" charset="0"/>
                          </a:rPr>
                          <m:t>𝐷𝑈</m:t>
                        </m:r>
                        <m:d>
                          <m:dPr>
                            <m:ctrlPr>
                              <a:rPr lang="en-US" sz="1600" i="1">
                                <a:latin typeface="Cambria Math" panose="02040503050406030204" pitchFamily="18" charset="0"/>
                              </a:rPr>
                            </m:ctrlPr>
                          </m:dPr>
                          <m:e>
                            <m:r>
                              <a:rPr lang="en-US" sz="1600" i="1">
                                <a:latin typeface="Cambria Math" panose="02040503050406030204" pitchFamily="18" charset="0"/>
                              </a:rPr>
                              <m:t>𝑥</m:t>
                            </m:r>
                          </m:e>
                        </m:d>
                      </m:sub>
                      <m:sup>
                        <m:r>
                          <a:rPr lang="en-US" sz="1600" i="1">
                            <a:latin typeface="Cambria Math" panose="02040503050406030204" pitchFamily="18" charset="0"/>
                          </a:rPr>
                          <m:t>∗</m:t>
                        </m:r>
                      </m:sup>
                    </m:sSubSup>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oMath>
                </a14:m>
                <a:r>
                  <a:rPr lang="en-US" sz="1600" dirty="0"/>
                  <a:t> , </a:t>
                </a:r>
              </a:p>
              <a:p>
                <a:pPr lvl="1"/>
                <a:r>
                  <a:rPr lang="en-US" sz="1800" dirty="0"/>
                  <a:t>The PRB distribution is based on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𝐷𝑈</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sub>
                      <m:sup>
                        <m:r>
                          <a:rPr lang="en-US" sz="1800" i="1">
                            <a:latin typeface="Cambria Math" panose="02040503050406030204" pitchFamily="18" charset="0"/>
                            <a:ea typeface="Cambria Math" panose="02040503050406030204" pitchFamily="18" charset="0"/>
                          </a:rPr>
                          <m:t>∆</m:t>
                        </m:r>
                      </m:sup>
                    </m:sSubSup>
                  </m:oMath>
                </a14:m>
                <a:endParaRPr lang="en-US" sz="1800" dirty="0"/>
              </a:p>
              <a:p>
                <a:pPr lvl="1"/>
                <a:endParaRPr lang="en-US" sz="1800" dirty="0"/>
              </a:p>
              <a:p>
                <a:pPr lvl="1"/>
                <a:r>
                  <a:rPr lang="en-US" sz="1800" dirty="0"/>
                  <a:t>If (</a:t>
                </a:r>
                <a14:m>
                  <m:oMath xmlns:m="http://schemas.openxmlformats.org/officeDocument/2006/math">
                    <m:r>
                      <a:rPr lang="en-US" sz="1800" i="1">
                        <a:latin typeface="Cambria Math" panose="02040503050406030204" pitchFamily="18" charset="0"/>
                      </a:rPr>
                      <m:t>𝐷𝑈</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oMath>
                </a14:m>
                <a:r>
                  <a:rPr lang="en-US" sz="1800" dirty="0"/>
                  <a:t>=URLLC), </a:t>
                </a:r>
                <a:r>
                  <a:rPr lang="en-US" sz="1800" i="1" dirty="0"/>
                  <a:t>then</a:t>
                </a:r>
                <a:r>
                  <a:rPr lang="en-US" sz="1800" dirty="0"/>
                  <a:t>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𝐷𝑈</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sub>
                      <m:sup>
                        <m:r>
                          <a:rPr lang="en-US" sz="1800" i="1">
                            <a:latin typeface="Cambria Math" panose="02040503050406030204" pitchFamily="18" charset="0"/>
                            <a:ea typeface="Cambria Math" panose="02040503050406030204" pitchFamily="18" charset="0"/>
                          </a:rPr>
                          <m:t>∆</m:t>
                        </m:r>
                      </m:sup>
                    </m:sSubSup>
                  </m:oMath>
                </a14:m>
                <a:r>
                  <a:rPr lang="en-US" sz="1800" dirty="0"/>
                  <a:t> =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𝐷𝑈</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sub>
                      <m:sup>
                        <m:r>
                          <a:rPr lang="en-US" sz="1800" i="1">
                            <a:latin typeface="Cambria Math" panose="02040503050406030204" pitchFamily="18" charset="0"/>
                            <a:ea typeface="Cambria Math" panose="02040503050406030204" pitchFamily="18" charset="0"/>
                          </a:rPr>
                          <m:t>∆</m:t>
                        </m:r>
                      </m:sup>
                    </m:sSubSup>
                  </m:oMath>
                </a14:m>
                <a:r>
                  <a:rPr lang="en-US" sz="1800" dirty="0"/>
                  <a:t> +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𝑃𝑅𝐵</m:t>
                        </m:r>
                        <m:r>
                          <a:rPr lang="en-US" sz="1800" b="0" i="1" smtClean="0">
                            <a:latin typeface="Cambria Math" panose="02040503050406030204" pitchFamily="18" charset="0"/>
                          </a:rPr>
                          <m:t>_</m:t>
                        </m:r>
                        <m:r>
                          <a:rPr lang="en-US" sz="1800" b="0" i="1" smtClean="0">
                            <a:latin typeface="Cambria Math" panose="02040503050406030204" pitchFamily="18" charset="0"/>
                          </a:rPr>
                          <m:t>𝐵𝑢𝑟𝑠𝑡</m:t>
                        </m:r>
                      </m:e>
                      <m:sub>
                        <m:r>
                          <a:rPr lang="en-US" sz="1800" b="0" i="1" smtClean="0">
                            <a:latin typeface="Cambria Math" panose="02040503050406030204" pitchFamily="18" charset="0"/>
                            <a:ea typeface="Cambria Math" panose="02040503050406030204" pitchFamily="18" charset="0"/>
                          </a:rPr>
                          <m:t>𝑈𝑅𝐿𝐿</m:t>
                        </m:r>
                      </m:sub>
                    </m:sSub>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m:t>
                    </m:r>
                  </m:oMath>
                </a14:m>
                <a:r>
                  <a:rPr lang="en-US" sz="1800" dirty="0"/>
                  <a:t> </a:t>
                </a:r>
                <a:endParaRPr lang="en-US" sz="1800" b="0" i="1" dirty="0">
                  <a:latin typeface="Cambria Math" panose="02040503050406030204" pitchFamily="18" charset="0"/>
                </a:endParaRPr>
              </a:p>
              <a:p>
                <a:pPr lvl="2"/>
                <a14:m>
                  <m:oMath xmlns:m="http://schemas.openxmlformats.org/officeDocument/2006/math">
                    <m:r>
                      <a:rPr lang="en-US" sz="1800" b="0" i="1" smtClean="0">
                        <a:latin typeface="Cambria Math" panose="02040503050406030204" pitchFamily="18" charset="0"/>
                      </a:rPr>
                      <m:t> </m:t>
                    </m:r>
                  </m:oMath>
                </a14:m>
                <a:r>
                  <a:rPr lang="en-US" sz="1600" dirty="0"/>
                  <a:t>One approach to set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𝑃𝑅𝐵</m:t>
                        </m:r>
                        <m:r>
                          <a:rPr lang="en-US" sz="1600" i="1">
                            <a:latin typeface="Cambria Math" panose="02040503050406030204" pitchFamily="18" charset="0"/>
                          </a:rPr>
                          <m:t>_</m:t>
                        </m:r>
                        <m:r>
                          <a:rPr lang="en-US" sz="1600" i="1">
                            <a:latin typeface="Cambria Math" panose="02040503050406030204" pitchFamily="18" charset="0"/>
                          </a:rPr>
                          <m:t>𝐵𝑢𝑟𝑠𝑡</m:t>
                        </m:r>
                      </m:e>
                      <m:sub>
                        <m:r>
                          <a:rPr lang="en-US" sz="1600" i="1">
                            <a:latin typeface="Cambria Math" panose="02040503050406030204" pitchFamily="18" charset="0"/>
                            <a:ea typeface="Cambria Math" panose="02040503050406030204" pitchFamily="18" charset="0"/>
                          </a:rPr>
                          <m:t>𝑈𝑅𝐿𝐿</m:t>
                        </m:r>
                      </m:sub>
                    </m:sSub>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oMath>
                </a14:m>
                <a:r>
                  <a:rPr lang="en-US" sz="1600" dirty="0"/>
                  <a:t> is to use the historical deficit: </a:t>
                </a:r>
              </a:p>
              <a:p>
                <a:pPr lvl="3"/>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i="1">
                            <a:latin typeface="Cambria Math" panose="02040503050406030204" pitchFamily="18" charset="0"/>
                            <a:ea typeface="Cambria Math" panose="02040503050406030204" pitchFamily="18" charset="0"/>
                          </a:rPr>
                          <m:t>𝑈𝑅𝐿𝐿</m:t>
                        </m:r>
                      </m:sub>
                    </m:sSub>
                    <m:r>
                      <a:rPr lang="en-US" sz="1400" i="1">
                        <a:latin typeface="Cambria Math" panose="02040503050406030204" pitchFamily="18" charset="0"/>
                      </a:rPr>
                      <m:t>(</m:t>
                    </m:r>
                    <m:r>
                      <a:rPr lang="en-US" sz="1400" b="0" i="1" smtClean="0">
                        <a:latin typeface="Cambria Math" panose="02040503050406030204" pitchFamily="18" charset="0"/>
                      </a:rPr>
                      <m:t>0</m:t>
                    </m:r>
                    <m:r>
                      <a:rPr lang="en-US" sz="1400" i="1">
                        <a:latin typeface="Cambria Math" panose="02040503050406030204" pitchFamily="18" charset="0"/>
                      </a:rPr>
                      <m:t>)</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b="0" i="1" smtClean="0">
                            <a:latin typeface="Cambria Math" panose="02040503050406030204" pitchFamily="18" charset="0"/>
                          </a:rPr>
                          <m:t>𝑐</m:t>
                        </m:r>
                      </m:sub>
                    </m:sSub>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and</m:t>
                    </m:r>
                    <m:r>
                      <a:rPr lang="en-US" sz="1400" b="0" i="1" smtClean="0">
                        <a:latin typeface="Cambria Math" panose="02040503050406030204" pitchFamily="18" charset="0"/>
                      </a:rPr>
                      <m:t>,  </m:t>
                    </m:r>
                  </m:oMath>
                </a14:m>
                <a:endParaRPr lang="en-US" sz="1400" b="0" i="1" dirty="0">
                  <a:latin typeface="Cambria Math" panose="02040503050406030204" pitchFamily="18" charset="0"/>
                </a:endParaRPr>
              </a:p>
              <a:p>
                <a:pPr lvl="3"/>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i="1">
                            <a:latin typeface="Cambria Math" panose="02040503050406030204" pitchFamily="18" charset="0"/>
                            <a:ea typeface="Cambria Math" panose="02040503050406030204" pitchFamily="18" charset="0"/>
                          </a:rPr>
                          <m:t>𝑈𝑅𝐿𝐿</m:t>
                        </m:r>
                      </m:sub>
                    </m:sSub>
                    <m:r>
                      <a:rPr lang="en-US" sz="1400" i="1">
                        <a:latin typeface="Cambria Math" panose="02040503050406030204" pitchFamily="18" charset="0"/>
                      </a:rPr>
                      <m:t>(</m:t>
                    </m:r>
                    <m:r>
                      <a:rPr lang="en-US" sz="1400" b="0" i="1" smtClean="0">
                        <a:latin typeface="Cambria Math" panose="02040503050406030204" pitchFamily="18" charset="0"/>
                      </a:rPr>
                      <m:t>𝑛</m:t>
                    </m:r>
                    <m:r>
                      <a:rPr lang="en-US" sz="1400" i="1">
                        <a:latin typeface="Cambria Math" panose="02040503050406030204" pitchFamily="18" charset="0"/>
                      </a:rPr>
                      <m:t>)</m:t>
                    </m:r>
                  </m:oMath>
                </a14:m>
                <a:r>
                  <a:rPr lang="en-US" sz="1400" dirty="0"/>
                  <a:t>= </a:t>
                </a:r>
                <a:r>
                  <a:rPr lang="en-US" sz="1400" i="1" dirty="0"/>
                  <a:t>max</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𝑥</m:t>
                            </m:r>
                          </m:e>
                        </m:d>
                      </m:sub>
                    </m:sSub>
                    <m:d>
                      <m:dPr>
                        <m:ctrlPr>
                          <a:rPr lang="en-US" sz="1400" i="1">
                            <a:latin typeface="Cambria Math" panose="02040503050406030204" pitchFamily="18" charset="0"/>
                          </a:rPr>
                        </m:ctrlPr>
                      </m:dPr>
                      <m:e>
                        <m:r>
                          <a:rPr lang="en-US" sz="1400" i="1">
                            <a:latin typeface="Cambria Math" panose="02040503050406030204" pitchFamily="18" charset="0"/>
                          </a:rPr>
                          <m:t>𝑛</m:t>
                        </m:r>
                      </m:e>
                    </m: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𝑥</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b="0" i="1" smtClean="0">
                            <a:latin typeface="Cambria Math" panose="02040503050406030204" pitchFamily="18" charset="0"/>
                          </a:rPr>
                          <m:t>𝑈𝑅𝐿𝐿𝐶</m:t>
                        </m:r>
                      </m:sub>
                    </m:sSub>
                    <m:r>
                      <m:rPr>
                        <m:nor/>
                      </m:rPr>
                      <a:rPr lang="en-US" sz="1400">
                        <a:latin typeface="Cambria Math" panose="02040503050406030204" pitchFamily="18" charset="0"/>
                      </a:rPr>
                      <m:t> </m:t>
                    </m:r>
                  </m:oMath>
                </a14:m>
                <a:r>
                  <a:rPr lang="en-US" sz="1400" dirty="0"/>
                  <a:t>(n-1)) 0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 ≤</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-1, this can be locally computed at the DU(URLLC),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𝑈𝑅𝐿𝐿𝐶</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−1,</m:t>
                    </m:r>
                    <m:r>
                      <a:rPr lang="en-US" sz="1400" i="1">
                        <a:latin typeface="Cambria Math" panose="02040503050406030204" pitchFamily="18" charset="0"/>
                      </a:rPr>
                      <m:t>𝑖</m:t>
                    </m:r>
                    <m:r>
                      <a:rPr lang="en-US" sz="1400" i="1">
                        <a:latin typeface="Cambria Math" panose="02040503050406030204" pitchFamily="18" charset="0"/>
                      </a:rPr>
                      <m:t>)</m:t>
                    </m:r>
                  </m:oMath>
                </a14:m>
                <a:r>
                  <a:rPr lang="en-US" sz="1400" dirty="0"/>
                  <a:t> is the actual demand at (</a:t>
                </a:r>
                <a:r>
                  <a:rPr lang="en-US" sz="1400" i="1" dirty="0"/>
                  <a:t>n-1</a:t>
                </a:r>
                <a:r>
                  <a:rPr lang="en-US" sz="1400" dirty="0"/>
                  <a:t>)</a:t>
                </a:r>
                <a:r>
                  <a:rPr lang="en-US" sz="1400" baseline="30000" dirty="0" err="1"/>
                  <a:t>th</a:t>
                </a:r>
                <a:r>
                  <a:rPr lang="en-US" sz="1400" dirty="0"/>
                  <a:t> and </a:t>
                </a:r>
                <a:r>
                  <a:rPr lang="en-US" sz="1400" i="1" dirty="0" err="1"/>
                  <a:t>i</a:t>
                </a:r>
                <a:r>
                  <a:rPr lang="en-US" sz="1400" i="1" baseline="30000" dirty="0" err="1"/>
                  <a:t>th</a:t>
                </a:r>
                <a:r>
                  <a:rPr lang="en-US" sz="1400" i="1" dirty="0"/>
                  <a:t> </a:t>
                </a:r>
                <a:r>
                  <a:rPr lang="en-US" sz="1400" dirty="0"/>
                  <a:t>TTI</a:t>
                </a:r>
                <a:r>
                  <a:rPr lang="en-US" sz="1400" i="1" dirty="0"/>
                  <a:t>.</a:t>
                </a:r>
                <a:endParaRPr lang="en-US" sz="1400" dirty="0"/>
              </a:p>
              <a:p>
                <a:pPr lvl="3"/>
                <a14:m>
                  <m:oMath xmlns:m="http://schemas.openxmlformats.org/officeDocument/2006/math">
                    <m:r>
                      <a:rPr lang="en-US" sz="1400" b="0" i="1" smtClean="0">
                        <a:latin typeface="Cambria Math" panose="02040503050406030204" pitchFamily="18" charset="0"/>
                      </a:rPr>
                      <m:t>𝐴𝑙𝑡𝑒𝑟𝑛𝑎𝑡𝑖𝑣𝑒𝑙𝑦</m:t>
                    </m:r>
                    <m:r>
                      <a:rPr lang="en-US" sz="1400" b="0" i="1" smtClean="0">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i="1">
                            <a:latin typeface="Cambria Math" panose="02040503050406030204" pitchFamily="18" charset="0"/>
                            <a:ea typeface="Cambria Math" panose="02040503050406030204" pitchFamily="18" charset="0"/>
                          </a:rPr>
                          <m:t>𝑈𝑅𝐿𝐿</m:t>
                        </m:r>
                      </m:sub>
                    </m:sSub>
                    <m:r>
                      <a:rPr lang="en-US" sz="1400" i="1">
                        <a:latin typeface="Cambria Math" panose="02040503050406030204" pitchFamily="18" charset="0"/>
                      </a:rPr>
                      <m:t>(</m:t>
                    </m:r>
                    <m:r>
                      <a:rPr lang="en-US" sz="1400" b="0" i="1" smtClean="0">
                        <a:latin typeface="Cambria Math" panose="02040503050406030204" pitchFamily="18" charset="0"/>
                      </a:rPr>
                      <m:t>𝑛</m:t>
                    </m:r>
                    <m:r>
                      <a:rPr lang="en-US" sz="1400" i="1">
                        <a:latin typeface="Cambria Math" panose="02040503050406030204" pitchFamily="18" charset="0"/>
                      </a:rPr>
                      <m:t>)</m:t>
                    </m:r>
                  </m:oMath>
                </a14:m>
                <a:r>
                  <a:rPr lang="en-US" sz="1400" dirty="0"/>
                  <a:t>= </a:t>
                </a:r>
                <a:r>
                  <a:rPr lang="en-US" sz="1400" i="1" dirty="0"/>
                  <a:t>max</a:t>
                </a:r>
                <a:r>
                  <a:rPr lang="en-US" sz="1400" dirty="0"/>
                  <a:t>(</a:t>
                </a:r>
                <a:r>
                  <a:rPr lang="en-US" sz="1400" i="1" dirty="0" err="1"/>
                  <a:t>max</a:t>
                </a:r>
                <a:r>
                  <a:rPr lang="en-US" sz="1400" i="1" baseline="-25000" dirty="0" err="1"/>
                  <a:t>k</a:t>
                </a:r>
                <a:r>
                  <a:rPr lang="en-US" sz="1400" baseline="-25000" dirty="0"/>
                  <a:t> </a:t>
                </a:r>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𝑥</m:t>
                            </m:r>
                          </m:e>
                        </m:d>
                      </m:sub>
                    </m:sSub>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e>
                    </m:d>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𝑥</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𝑘</m:t>
                    </m:r>
                    <m:r>
                      <a:rPr lang="en-US" sz="1400" i="1">
                        <a:latin typeface="Cambria Math" panose="02040503050406030204" pitchFamily="18" charset="0"/>
                      </a:rPr>
                      <m:t>))</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b="0" i="1" smtClean="0">
                            <a:latin typeface="Cambria Math" panose="02040503050406030204" pitchFamily="18" charset="0"/>
                          </a:rPr>
                          <m:t>𝑈𝑅𝐿𝐿𝐶</m:t>
                        </m:r>
                      </m:sub>
                    </m:sSub>
                    <m:r>
                      <m:rPr>
                        <m:nor/>
                      </m:rPr>
                      <a:rPr lang="en-US" sz="1400">
                        <a:latin typeface="Cambria Math" panose="02040503050406030204" pitchFamily="18" charset="0"/>
                      </a:rPr>
                      <m:t> </m:t>
                    </m:r>
                    <m:r>
                      <m:rPr>
                        <m:nor/>
                      </m:rPr>
                      <a:rPr lang="en-US" sz="1400" b="0" i="0" smtClean="0">
                        <a:latin typeface="Cambria Math" panose="02040503050406030204" pitchFamily="18" charset="0"/>
                      </a:rPr>
                      <m:t>(</m:t>
                    </m:r>
                    <m:r>
                      <m:rPr>
                        <m:nor/>
                      </m:rPr>
                      <a:rPr lang="en-US" sz="1400" b="0" i="0" smtClean="0">
                        <a:latin typeface="Cambria Math" panose="02040503050406030204" pitchFamily="18" charset="0"/>
                      </a:rPr>
                      <m:t>n</m:t>
                    </m:r>
                    <m:r>
                      <m:rPr>
                        <m:nor/>
                      </m:rPr>
                      <a:rPr lang="en-US" sz="1400" b="0" i="0" smtClean="0">
                        <a:latin typeface="Cambria Math" panose="02040503050406030204" pitchFamily="18" charset="0"/>
                      </a:rPr>
                      <m:t>−1)</m:t>
                    </m:r>
                  </m:oMath>
                </a14:m>
                <a:r>
                  <a:rPr lang="en-US" sz="1400" dirty="0"/>
                  <a:t>) 1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k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L, 0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 ≤</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-1, n&gt;L</a:t>
                </a:r>
              </a:p>
              <a:p>
                <a:pPr lvl="1"/>
                <a:endParaRPr lang="en-US" sz="1800" dirty="0"/>
              </a:p>
              <a:p>
                <a:pPr lvl="1"/>
                <a:r>
                  <a:rPr lang="en-US" sz="1800" dirty="0"/>
                  <a:t>Allocate per TTI PRBs,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i="1">
                            <a:latin typeface="Cambria Math" panose="02040503050406030204" pitchFamily="18" charset="0"/>
                          </a:rPr>
                          <m:t>𝐷𝑈</m:t>
                        </m:r>
                        <m:d>
                          <m:dPr>
                            <m:ctrlPr>
                              <a:rPr lang="en-US" sz="1800" i="1">
                                <a:latin typeface="Cambria Math" panose="02040503050406030204" pitchFamily="18" charset="0"/>
                              </a:rPr>
                            </m:ctrlPr>
                          </m:dPr>
                          <m:e>
                            <m:r>
                              <a:rPr lang="en-US" sz="1800" i="1">
                                <a:latin typeface="Cambria Math" panose="02040503050406030204" pitchFamily="18" charset="0"/>
                              </a:rPr>
                              <m:t>𝑥</m:t>
                            </m:r>
                          </m:e>
                        </m:d>
                      </m:sub>
                    </m:sSub>
                    <m:r>
                      <a:rPr lang="en-US" sz="1800" i="1">
                        <a:latin typeface="Cambria Math" panose="02040503050406030204" pitchFamily="18" charset="0"/>
                      </a:rPr>
                      <m:t>(</m:t>
                    </m:r>
                    <m:r>
                      <a:rPr lang="en-US" sz="1800" i="1">
                        <a:latin typeface="Cambria Math" panose="02040503050406030204" pitchFamily="18" charset="0"/>
                      </a:rPr>
                      <m:t>𝑛</m:t>
                    </m:r>
                    <m:r>
                      <a:rPr lang="en-US" sz="1800" b="0" i="1" smtClean="0">
                        <a:latin typeface="Cambria Math" panose="02040503050406030204" pitchFamily="18" charset="0"/>
                      </a:rPr>
                      <m:t>+1</m:t>
                    </m:r>
                    <m:r>
                      <a:rPr lang="en-US" sz="1800" i="1">
                        <a:latin typeface="Cambria Math" panose="02040503050406030204" pitchFamily="18" charset="0"/>
                      </a:rPr>
                      <m:t>)</m:t>
                    </m:r>
                  </m:oMath>
                </a14:m>
                <a:r>
                  <a:rPr lang="en-US" sz="1800" dirty="0"/>
                  <a:t> for the following interval (n+1)</a:t>
                </a:r>
                <a:r>
                  <a:rPr lang="en-US" sz="1800" baseline="30000" dirty="0" err="1"/>
                  <a:t>th</a:t>
                </a:r>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t> TTIs using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𝐷𝑈</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sub>
                      <m:sup>
                        <m:r>
                          <a:rPr lang="en-US" sz="1800" i="1">
                            <a:latin typeface="Cambria Math" panose="02040503050406030204" pitchFamily="18" charset="0"/>
                            <a:ea typeface="Cambria Math" panose="02040503050406030204" pitchFamily="18" charset="0"/>
                          </a:rPr>
                          <m:t>∆</m:t>
                        </m:r>
                      </m:sup>
                    </m:sSubSup>
                  </m:oMath>
                </a14:m>
                <a:r>
                  <a:rPr lang="en-US" sz="1800" dirty="0"/>
                  <a:t>, as per the slice policy requirements.</a:t>
                </a:r>
              </a:p>
              <a:p>
                <a:pPr lvl="2"/>
                <a:r>
                  <a:rPr lang="en-US" sz="1400" dirty="0"/>
                  <a:t>Steps </a:t>
                </a:r>
                <a:r>
                  <a:rPr lang="en-US" sz="1400" i="1" dirty="0"/>
                  <a:t>S4</a:t>
                </a:r>
                <a:r>
                  <a:rPr lang="en-US" sz="1400" dirty="0"/>
                  <a:t> and </a:t>
                </a:r>
                <a:r>
                  <a:rPr lang="en-US" sz="1400" i="1" dirty="0"/>
                  <a:t>S5</a:t>
                </a:r>
                <a:r>
                  <a:rPr lang="en-US" sz="1400" dirty="0"/>
                  <a:t> of the algorithm follows this, setting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𝑃𝑅𝐵</m:t>
                        </m:r>
                      </m:e>
                      <m:sub>
                        <m:r>
                          <a:rPr lang="en-US" sz="1400" b="0" i="1" smtClean="0">
                            <a:latin typeface="Cambria Math" panose="02040503050406030204" pitchFamily="18" charset="0"/>
                          </a:rPr>
                          <m:t>𝑒</m:t>
                        </m:r>
                      </m:sub>
                    </m:sSub>
                  </m:oMath>
                </a14:m>
                <a:r>
                  <a:rPr lang="en-US" sz="1400" dirty="0"/>
                  <a:t>(URLLC) =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𝛾</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b="0" i="1" smtClean="0">
                            <a:latin typeface="Cambria Math" panose="02040503050406030204" pitchFamily="18" charset="0"/>
                          </a:rPr>
                          <m:t>𝑈𝑅𝐿𝐿𝐶</m:t>
                        </m:r>
                        <m:r>
                          <a:rPr lang="en-US" sz="1400" i="1">
                            <a:latin typeface="Cambria Math" panose="02040503050406030204" pitchFamily="18" charset="0"/>
                          </a:rPr>
                          <m:t>)</m:t>
                        </m:r>
                      </m:sub>
                      <m:sup>
                        <m:r>
                          <a:rPr lang="en-US" sz="1400" i="1">
                            <a:latin typeface="Cambria Math" panose="02040503050406030204" pitchFamily="18" charset="0"/>
                            <a:ea typeface="Cambria Math" panose="02040503050406030204" pitchFamily="18" charset="0"/>
                          </a:rPr>
                          <m:t>∆</m:t>
                        </m:r>
                      </m:sup>
                    </m:sSubSup>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e>
                      <m:sub>
                        <m:r>
                          <a:rPr lang="en-US" sz="1400" i="1">
                            <a:latin typeface="Cambria Math" panose="02040503050406030204" pitchFamily="18" charset="0"/>
                          </a:rPr>
                          <m:t>𝑒</m:t>
                        </m:r>
                      </m:sub>
                    </m:sSub>
                  </m:oMath>
                </a14:m>
                <a:r>
                  <a:rPr lang="en-US" sz="1400" dirty="0"/>
                  <a:t>(</a:t>
                </a:r>
                <a:r>
                  <a:rPr lang="en-US" sz="1400" dirty="0" err="1"/>
                  <a:t>Embb</a:t>
                </a:r>
                <a:r>
                  <a:rPr lang="en-US" sz="1400" dirty="0"/>
                  <a:t>) =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𝛾</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b="0" i="1" smtClean="0">
                            <a:latin typeface="Cambria Math" panose="02040503050406030204" pitchFamily="18" charset="0"/>
                          </a:rPr>
                          <m:t>𝐸𝑚𝑏𝑏</m:t>
                        </m:r>
                        <m:r>
                          <a:rPr lang="en-US" sz="1400" i="1">
                            <a:latin typeface="Cambria Math" panose="02040503050406030204" pitchFamily="18" charset="0"/>
                          </a:rPr>
                          <m:t>)</m:t>
                        </m:r>
                      </m:sub>
                      <m:sup>
                        <m:r>
                          <a:rPr lang="en-US" sz="1400" i="1">
                            <a:latin typeface="Cambria Math" panose="02040503050406030204" pitchFamily="18" charset="0"/>
                            <a:ea typeface="Cambria Math" panose="02040503050406030204" pitchFamily="18" charset="0"/>
                          </a:rPr>
                          <m:t>∆</m:t>
                        </m:r>
                      </m:sup>
                    </m:sSubSup>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e>
                      <m:sub>
                        <m:r>
                          <a:rPr lang="en-US" sz="1400" i="1">
                            <a:latin typeface="Cambria Math" panose="02040503050406030204" pitchFamily="18" charset="0"/>
                          </a:rPr>
                          <m:t>𝑒</m:t>
                        </m:r>
                      </m:sub>
                    </m:sSub>
                  </m:oMath>
                </a14:m>
                <a:r>
                  <a:rPr lang="en-US" sz="1400" dirty="0"/>
                  <a:t>(MMTC) =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𝛾</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b="0" i="1" smtClean="0">
                            <a:latin typeface="Cambria Math" panose="02040503050406030204" pitchFamily="18" charset="0"/>
                          </a:rPr>
                          <m:t>𝑀𝑀𝑇𝐶</m:t>
                        </m:r>
                        <m:r>
                          <a:rPr lang="en-US" sz="1400" i="1">
                            <a:latin typeface="Cambria Math" panose="02040503050406030204" pitchFamily="18" charset="0"/>
                          </a:rPr>
                          <m:t>)</m:t>
                        </m:r>
                      </m:sub>
                      <m:sup>
                        <m:r>
                          <a:rPr lang="en-US" sz="1400" i="1">
                            <a:latin typeface="Cambria Math" panose="02040503050406030204" pitchFamily="18" charset="0"/>
                            <a:ea typeface="Cambria Math" panose="02040503050406030204" pitchFamily="18" charset="0"/>
                          </a:rPr>
                          <m:t>∆</m:t>
                        </m:r>
                      </m:sup>
                    </m:sSubSup>
                  </m:oMath>
                </a14:m>
                <a:endParaRPr lang="en-US" sz="1400" dirty="0"/>
              </a:p>
              <a:p>
                <a:pPr lvl="2"/>
                <a:r>
                  <a:rPr lang="en-US" sz="1400" dirty="0"/>
                  <a:t>After steps S4 &amp; S5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𝐴</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m:t>
                        </m:r>
                      </m:sub>
                      <m:sup>
                        <m:r>
                          <a:rPr lang="en-US" sz="1400" i="1">
                            <a:latin typeface="Cambria Math" panose="02040503050406030204" pitchFamily="18" charset="0"/>
                          </a:rPr>
                          <m:t>𝑛</m:t>
                        </m:r>
                        <m:r>
                          <a:rPr lang="en-US" sz="1400" b="0" i="1" smtClean="0">
                            <a:latin typeface="Cambria Math" panose="02040503050406030204" pitchFamily="18" charset="0"/>
                          </a:rPr>
                          <m:t>+1</m:t>
                        </m:r>
                      </m:sup>
                    </m:sSubSup>
                  </m:oMath>
                </a14:m>
                <a:r>
                  <a:rPr lang="en-US" sz="1400" dirty="0"/>
                  <a:t> is determined</a:t>
                </a:r>
              </a:p>
            </p:txBody>
          </p:sp>
        </mc:Choice>
        <mc:Fallback>
          <p:sp>
            <p:nvSpPr>
              <p:cNvPr id="3" name="Content Placeholder 2">
                <a:extLst>
                  <a:ext uri="{FF2B5EF4-FFF2-40B4-BE49-F238E27FC236}">
                    <a16:creationId xmlns:a16="http://schemas.microsoft.com/office/drawing/2014/main" id="{201C3A0C-9D80-914E-A9C9-D7CD24C54CD3}"/>
                  </a:ext>
                </a:extLst>
              </p:cNvPr>
              <p:cNvSpPr>
                <a:spLocks noGrp="1" noRot="1" noChangeAspect="1" noMove="1" noResize="1" noEditPoints="1" noAdjustHandles="1" noChangeArrowheads="1" noChangeShapeType="1" noTextEdit="1"/>
              </p:cNvSpPr>
              <p:nvPr>
                <p:ph idx="1"/>
              </p:nvPr>
            </p:nvSpPr>
            <p:spPr>
              <a:xfrm>
                <a:off x="221434" y="361701"/>
                <a:ext cx="11132366" cy="6496299"/>
              </a:xfrm>
              <a:blipFill>
                <a:blip r:embed="rId2"/>
                <a:stretch>
                  <a:fillRect l="-456" t="-977" b="-2344"/>
                </a:stretch>
              </a:blipFill>
            </p:spPr>
            <p:txBody>
              <a:bodyPr/>
              <a:lstStyle/>
              <a:p>
                <a:r>
                  <a:rPr lang="en-US">
                    <a:noFill/>
                  </a:rPr>
                  <a:t> </a:t>
                </a:r>
              </a:p>
            </p:txBody>
          </p:sp>
        </mc:Fallback>
      </mc:AlternateContent>
    </p:spTree>
    <p:extLst>
      <p:ext uri="{BB962C8B-B14F-4D97-AF65-F5344CB8AC3E}">
        <p14:creationId xmlns:p14="http://schemas.microsoft.com/office/powerpoint/2010/main" val="173739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8CFDE-AA68-254B-8655-5FE553D394E9}"/>
              </a:ext>
            </a:extLst>
          </p:cNvPr>
          <p:cNvSpPr>
            <a:spLocks noGrp="1"/>
          </p:cNvSpPr>
          <p:nvPr>
            <p:ph type="title"/>
          </p:nvPr>
        </p:nvSpPr>
        <p:spPr>
          <a:xfrm>
            <a:off x="362094" y="-165936"/>
            <a:ext cx="11081951" cy="837599"/>
          </a:xfrm>
        </p:spPr>
        <p:txBody>
          <a:bodyPr>
            <a:normAutofit fontScale="90000"/>
          </a:bodyPr>
          <a:lstStyle/>
          <a:p>
            <a:r>
              <a:rPr lang="en-US" b="1" dirty="0"/>
              <a:t>Algorithm Enhancement (1) – Using Arrival Vectors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D8CE00-4FD4-8F48-BE43-EE6917394DD8}"/>
                  </a:ext>
                </a:extLst>
              </p:cNvPr>
              <p:cNvSpPr>
                <a:spLocks noGrp="1"/>
              </p:cNvSpPr>
              <p:nvPr>
                <p:ph idx="1"/>
              </p:nvPr>
            </p:nvSpPr>
            <p:spPr>
              <a:xfrm>
                <a:off x="645269" y="421842"/>
                <a:ext cx="10515600" cy="5524831"/>
              </a:xfrm>
            </p:spPr>
            <p:txBody>
              <a:bodyPr>
                <a:normAutofit fontScale="70000" lnSpcReduction="20000"/>
              </a:bodyPr>
              <a:lstStyle/>
              <a:p>
                <a:r>
                  <a:rPr lang="en-US" sz="2300" dirty="0"/>
                  <a:t>The previous demand estimation is calculated based on the </a:t>
                </a:r>
                <a:r>
                  <a:rPr lang="en-US" sz="2300" i="1" dirty="0"/>
                  <a:t>n</a:t>
                </a:r>
                <a:r>
                  <a:rPr lang="en-US" sz="2300" i="1" baseline="30000" dirty="0"/>
                  <a:t>th  </a:t>
                </a:r>
                <a:r>
                  <a:rPr lang="en-US" sz="2300" i="1" baseline="-25000" dirty="0"/>
                  <a:t> </a:t>
                </a:r>
                <a:r>
                  <a:rPr lang="en-US" sz="2300" i="1" dirty="0"/>
                  <a:t> </a:t>
                </a:r>
                <a:r>
                  <a:rPr lang="en-US" sz="2300" dirty="0"/>
                  <a:t>average arrival traffic over past </a:t>
                </a:r>
                <a14:m>
                  <m:oMath xmlns:m="http://schemas.openxmlformats.org/officeDocument/2006/math">
                    <m:r>
                      <a:rPr lang="en-US" sz="2300" i="1">
                        <a:latin typeface="Cambria Math" panose="02040503050406030204" pitchFamily="18" charset="0"/>
                        <a:ea typeface="Cambria Math" panose="02040503050406030204" pitchFamily="18" charset="0"/>
                      </a:rPr>
                      <m:t>∆</m:t>
                    </m:r>
                  </m:oMath>
                </a14:m>
                <a:r>
                  <a:rPr lang="en-US" sz="2300" dirty="0"/>
                  <a:t> TTIs and historical average</a:t>
                </a:r>
              </a:p>
              <a:p>
                <a:r>
                  <a:rPr lang="en-US" sz="2300" dirty="0"/>
                  <a:t>Instead, a granular estimate of the arrival can be considered in each TTI to account for periodic or correlated arrivals in each TTI</a:t>
                </a:r>
              </a:p>
              <a:p>
                <a:r>
                  <a:rPr lang="en-US" sz="2300" dirty="0"/>
                  <a:t> Instead of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𝜆</m:t>
                        </m:r>
                      </m:e>
                      <m:sub>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𝑥</m:t>
                            </m:r>
                          </m:e>
                        </m:d>
                      </m:sub>
                    </m:sSub>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m:t>
                    </m:r>
                  </m:oMath>
                </a14:m>
                <a:r>
                  <a:rPr lang="en-US" sz="2300" dirty="0"/>
                  <a:t>a vector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𝜆</m:t>
                        </m:r>
                      </m:e>
                      <m:sub>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𝑥</m:t>
                            </m:r>
                          </m:e>
                        </m:d>
                      </m:sub>
                    </m:sSub>
                    <m:r>
                      <a:rPr lang="en-US" sz="2300" i="1">
                        <a:latin typeface="Cambria Math" panose="02040503050406030204" pitchFamily="18" charset="0"/>
                      </a:rPr>
                      <m:t>(</m:t>
                    </m:r>
                    <m:r>
                      <a:rPr lang="en-US" sz="2300" i="1">
                        <a:latin typeface="Cambria Math" panose="02040503050406030204" pitchFamily="18" charset="0"/>
                      </a:rPr>
                      <m:t>𝑛</m:t>
                    </m:r>
                    <m:r>
                      <a:rPr lang="en-US" sz="2300" b="0" i="1" smtClean="0">
                        <a:latin typeface="Cambria Math" panose="02040503050406030204" pitchFamily="18" charset="0"/>
                      </a:rPr>
                      <m:t>,</m:t>
                    </m:r>
                    <m:r>
                      <a:rPr lang="en-US" sz="2300" b="0" i="1" smtClean="0">
                        <a:latin typeface="Cambria Math" panose="02040503050406030204" pitchFamily="18" charset="0"/>
                      </a:rPr>
                      <m:t>𝑖</m:t>
                    </m:r>
                    <m:r>
                      <a:rPr lang="en-US" sz="2300" i="1">
                        <a:latin typeface="Cambria Math" panose="02040503050406030204" pitchFamily="18" charset="0"/>
                      </a:rPr>
                      <m:t>)</m:t>
                    </m:r>
                  </m:oMath>
                </a14:m>
                <a:r>
                  <a:rPr lang="en-US" sz="2300" dirty="0"/>
                  <a:t> 1 </a:t>
                </a:r>
                <a14:m>
                  <m:oMath xmlns:m="http://schemas.openxmlformats.org/officeDocument/2006/math">
                    <m:r>
                      <a:rPr lang="en-US" sz="2300" i="1">
                        <a:latin typeface="Cambria Math" panose="02040503050406030204" pitchFamily="18" charset="0"/>
                        <a:ea typeface="Cambria Math" panose="02040503050406030204" pitchFamily="18" charset="0"/>
                      </a:rPr>
                      <m:t>≤</m:t>
                    </m:r>
                    <m:r>
                      <a:rPr lang="en-US" sz="2300" i="1">
                        <a:latin typeface="Cambria Math" panose="02040503050406030204" pitchFamily="18" charset="0"/>
                        <a:ea typeface="Cambria Math" panose="02040503050406030204" pitchFamily="18" charset="0"/>
                      </a:rPr>
                      <m:t>𝑖</m:t>
                    </m:r>
                    <m:r>
                      <a:rPr lang="en-US" sz="2300" i="1">
                        <a:latin typeface="Cambria Math" panose="02040503050406030204" pitchFamily="18" charset="0"/>
                        <a:ea typeface="Cambria Math" panose="02040503050406030204" pitchFamily="18" charset="0"/>
                      </a:rPr>
                      <m:t> ≤</m:t>
                    </m:r>
                  </m:oMath>
                </a14:m>
                <a:r>
                  <a:rPr lang="en-US" sz="2300" dirty="0"/>
                  <a:t> </a:t>
                </a:r>
                <a14:m>
                  <m:oMath xmlns:m="http://schemas.openxmlformats.org/officeDocument/2006/math">
                    <m:r>
                      <a:rPr lang="en-US" sz="2300" i="1">
                        <a:latin typeface="Cambria Math" panose="02040503050406030204" pitchFamily="18" charset="0"/>
                        <a:ea typeface="Cambria Math" panose="02040503050406030204" pitchFamily="18" charset="0"/>
                      </a:rPr>
                      <m:t>∆</m:t>
                    </m:r>
                  </m:oMath>
                </a14:m>
                <a:r>
                  <a:rPr lang="en-US" sz="2300" dirty="0"/>
                  <a:t> is communicated from </a:t>
                </a:r>
                <a14:m>
                  <m:oMath xmlns:m="http://schemas.openxmlformats.org/officeDocument/2006/math">
                    <m:r>
                      <a:rPr lang="en-US" sz="2300" i="1">
                        <a:latin typeface="Cambria Math" panose="02040503050406030204" pitchFamily="18" charset="0"/>
                      </a:rPr>
                      <m:t>𝐷𝑈</m:t>
                    </m:r>
                    <m:r>
                      <a:rPr lang="en-US" sz="2300" i="1">
                        <a:latin typeface="Cambria Math" panose="02040503050406030204" pitchFamily="18" charset="0"/>
                      </a:rPr>
                      <m:t>(</m:t>
                    </m:r>
                    <m:r>
                      <a:rPr lang="en-US" sz="2300" b="0" i="1" smtClean="0">
                        <a:latin typeface="Cambria Math" panose="02040503050406030204" pitchFamily="18" charset="0"/>
                      </a:rPr>
                      <m:t>𝑥</m:t>
                    </m:r>
                    <m:r>
                      <a:rPr lang="en-US" sz="2300" i="1">
                        <a:latin typeface="Cambria Math" panose="02040503050406030204" pitchFamily="18" charset="0"/>
                      </a:rPr>
                      <m:t>)</m:t>
                    </m:r>
                  </m:oMath>
                </a14:m>
                <a:r>
                  <a:rPr lang="en-US" sz="2300" dirty="0"/>
                  <a:t>, i.e.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𝜆</m:t>
                        </m:r>
                      </m:e>
                      <m:sub>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𝑥</m:t>
                            </m:r>
                          </m:e>
                        </m:d>
                      </m:sub>
                    </m:sSub>
                    <m:d>
                      <m:dPr>
                        <m:ctrlPr>
                          <a:rPr lang="en-US" sz="2300" i="1">
                            <a:latin typeface="Cambria Math" panose="02040503050406030204" pitchFamily="18" charset="0"/>
                          </a:rPr>
                        </m:ctrlPr>
                      </m:dPr>
                      <m:e>
                        <m:r>
                          <a:rPr lang="en-US" sz="2300" i="1">
                            <a:latin typeface="Cambria Math" panose="02040503050406030204" pitchFamily="18" charset="0"/>
                          </a:rPr>
                          <m:t>𝑛</m:t>
                        </m:r>
                        <m:r>
                          <a:rPr lang="en-US" sz="2300" i="1">
                            <a:latin typeface="Cambria Math" panose="02040503050406030204" pitchFamily="18" charset="0"/>
                          </a:rPr>
                          <m:t>,1</m:t>
                        </m:r>
                      </m:e>
                    </m:d>
                    <m:r>
                      <a:rPr lang="en-US" sz="2300" b="0" i="1" smtClean="0">
                        <a:latin typeface="Cambria Math" panose="02040503050406030204" pitchFamily="18" charset="0"/>
                      </a:rPr>
                      <m:t>,…,</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𝜆</m:t>
                        </m:r>
                      </m:e>
                      <m:sub>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𝑥</m:t>
                            </m:r>
                          </m:e>
                        </m:d>
                      </m:sub>
                    </m:sSub>
                    <m:d>
                      <m:dPr>
                        <m:ctrlPr>
                          <a:rPr lang="en-US" sz="2300" i="1">
                            <a:latin typeface="Cambria Math" panose="02040503050406030204" pitchFamily="18" charset="0"/>
                          </a:rPr>
                        </m:ctrlPr>
                      </m:dPr>
                      <m:e>
                        <m:r>
                          <a:rPr lang="en-US" sz="2300" i="1">
                            <a:latin typeface="Cambria Math" panose="02040503050406030204" pitchFamily="18" charset="0"/>
                          </a:rPr>
                          <m:t>𝑛</m:t>
                        </m:r>
                        <m:r>
                          <a:rPr lang="en-US" sz="2300" i="1">
                            <a:latin typeface="Cambria Math" panose="02040503050406030204" pitchFamily="18" charset="0"/>
                          </a:rPr>
                          <m:t>,∆</m:t>
                        </m:r>
                      </m:e>
                    </m:d>
                  </m:oMath>
                </a14:m>
                <a:r>
                  <a:rPr lang="en-US" sz="2300" dirty="0"/>
                  <a:t>}</a:t>
                </a:r>
              </a:p>
              <a:p>
                <a:r>
                  <a:rPr lang="en-US" sz="2300" dirty="0"/>
                  <a:t>The arrival estimation for </a:t>
                </a:r>
                <a:r>
                  <a:rPr lang="en-US" sz="2300" i="1" dirty="0"/>
                  <a:t>n</a:t>
                </a:r>
                <a:r>
                  <a:rPr lang="en-US" sz="2300" i="1" baseline="30000" dirty="0"/>
                  <a:t>th</a:t>
                </a:r>
                <a:r>
                  <a:rPr lang="en-US" sz="2300" i="1" dirty="0"/>
                  <a:t> </a:t>
                </a:r>
                <a:r>
                  <a:rPr lang="en-US" sz="2300" dirty="0"/>
                  <a:t> is modified as follows:</a:t>
                </a:r>
              </a:p>
              <a:p>
                <a:pPr lvl="1"/>
                <a14:m>
                  <m:oMath xmlns:m="http://schemas.openxmlformats.org/officeDocument/2006/math">
                    <m:sSubSup>
                      <m:sSubSupPr>
                        <m:ctrlPr>
                          <a:rPr lang="en-US" sz="1700" i="1">
                            <a:latin typeface="Cambria Math" panose="02040503050406030204" pitchFamily="18" charset="0"/>
                          </a:rPr>
                        </m:ctrlPr>
                      </m:sSubSupPr>
                      <m:e>
                        <m:r>
                          <a:rPr lang="en-US" sz="1700" i="1">
                            <a:latin typeface="Cambria Math" panose="02040503050406030204" pitchFamily="18" charset="0"/>
                            <a:ea typeface="Cambria Math" panose="02040503050406030204" pitchFamily="18" charset="0"/>
                          </a:rPr>
                          <m:t>𝜆</m:t>
                        </m:r>
                      </m:e>
                      <m:sub>
                        <m:r>
                          <a:rPr lang="en-US" sz="1700" i="1">
                            <a:latin typeface="Cambria Math" panose="02040503050406030204" pitchFamily="18" charset="0"/>
                          </a:rPr>
                          <m:t>𝐷𝑈</m:t>
                        </m:r>
                        <m:d>
                          <m:dPr>
                            <m:ctrlPr>
                              <a:rPr lang="en-US" sz="1700" i="1">
                                <a:latin typeface="Cambria Math" panose="02040503050406030204" pitchFamily="18" charset="0"/>
                              </a:rPr>
                            </m:ctrlPr>
                          </m:dPr>
                          <m:e>
                            <m:r>
                              <a:rPr lang="en-US" sz="1700" i="1">
                                <a:latin typeface="Cambria Math" panose="02040503050406030204" pitchFamily="18" charset="0"/>
                              </a:rPr>
                              <m:t>𝑥</m:t>
                            </m:r>
                          </m:e>
                        </m:d>
                      </m:sub>
                      <m:sup>
                        <m:r>
                          <a:rPr lang="en-US" sz="1700" i="1">
                            <a:latin typeface="Cambria Math" panose="02040503050406030204" pitchFamily="18" charset="0"/>
                          </a:rPr>
                          <m:t>∗</m:t>
                        </m:r>
                      </m:sup>
                    </m:sSubSup>
                    <m:r>
                      <a:rPr lang="en-US" sz="1700" i="1">
                        <a:latin typeface="Cambria Math" panose="02040503050406030204" pitchFamily="18" charset="0"/>
                      </a:rPr>
                      <m:t>(</m:t>
                    </m:r>
                    <m:r>
                      <a:rPr lang="en-US" sz="1700" i="1">
                        <a:latin typeface="Cambria Math" panose="02040503050406030204" pitchFamily="18" charset="0"/>
                      </a:rPr>
                      <m:t>𝑛</m:t>
                    </m:r>
                    <m:r>
                      <a:rPr lang="en-US" sz="1700" b="0" i="1" smtClean="0">
                        <a:latin typeface="Cambria Math" panose="02040503050406030204" pitchFamily="18" charset="0"/>
                      </a:rPr>
                      <m:t>,</m:t>
                    </m:r>
                    <m:r>
                      <a:rPr lang="en-US" sz="1700" b="0" i="1" smtClean="0">
                        <a:latin typeface="Cambria Math" panose="02040503050406030204" pitchFamily="18" charset="0"/>
                      </a:rPr>
                      <m:t>𝑖</m:t>
                    </m:r>
                    <m:r>
                      <a:rPr lang="en-US" sz="1700" i="1">
                        <a:latin typeface="Cambria Math" panose="02040503050406030204" pitchFamily="18" charset="0"/>
                      </a:rPr>
                      <m:t>)</m:t>
                    </m:r>
                  </m:oMath>
                </a14:m>
                <a:r>
                  <a:rPr lang="en-US" sz="1700" dirty="0"/>
                  <a:t>= (1-⍺)* </a:t>
                </a:r>
                <a14:m>
                  <m:oMath xmlns:m="http://schemas.openxmlformats.org/officeDocument/2006/math">
                    <m:sSubSup>
                      <m:sSubSupPr>
                        <m:ctrlPr>
                          <a:rPr lang="en-US" sz="1700" i="1">
                            <a:latin typeface="Cambria Math" panose="02040503050406030204" pitchFamily="18" charset="0"/>
                          </a:rPr>
                        </m:ctrlPr>
                      </m:sSubSupPr>
                      <m:e>
                        <m:r>
                          <a:rPr lang="en-US" sz="1700" i="1">
                            <a:latin typeface="Cambria Math" panose="02040503050406030204" pitchFamily="18" charset="0"/>
                            <a:ea typeface="Cambria Math" panose="02040503050406030204" pitchFamily="18" charset="0"/>
                          </a:rPr>
                          <m:t>𝜆</m:t>
                        </m:r>
                      </m:e>
                      <m:sub>
                        <m:r>
                          <a:rPr lang="en-US" sz="1700" i="1">
                            <a:latin typeface="Cambria Math" panose="02040503050406030204" pitchFamily="18" charset="0"/>
                          </a:rPr>
                          <m:t>𝐷𝑈</m:t>
                        </m:r>
                        <m:d>
                          <m:dPr>
                            <m:ctrlPr>
                              <a:rPr lang="en-US" sz="1700" i="1">
                                <a:latin typeface="Cambria Math" panose="02040503050406030204" pitchFamily="18" charset="0"/>
                              </a:rPr>
                            </m:ctrlPr>
                          </m:dPr>
                          <m:e>
                            <m:r>
                              <a:rPr lang="en-US" sz="1700" i="1">
                                <a:latin typeface="Cambria Math" panose="02040503050406030204" pitchFamily="18" charset="0"/>
                              </a:rPr>
                              <m:t>𝑥</m:t>
                            </m:r>
                          </m:e>
                        </m:d>
                      </m:sub>
                      <m:sup>
                        <m:r>
                          <a:rPr lang="en-US" sz="1700" i="1">
                            <a:latin typeface="Cambria Math" panose="02040503050406030204" pitchFamily="18" charset="0"/>
                          </a:rPr>
                          <m:t>∗</m:t>
                        </m:r>
                      </m:sup>
                    </m:sSubSup>
                    <m:r>
                      <a:rPr lang="en-US" sz="1700" i="1">
                        <a:latin typeface="Cambria Math" panose="02040503050406030204" pitchFamily="18" charset="0"/>
                      </a:rPr>
                      <m:t>(</m:t>
                    </m:r>
                    <m:r>
                      <a:rPr lang="en-US" sz="1700" i="1">
                        <a:latin typeface="Cambria Math" panose="02040503050406030204" pitchFamily="18" charset="0"/>
                      </a:rPr>
                      <m:t>𝑛</m:t>
                    </m:r>
                    <m:r>
                      <a:rPr lang="en-US" sz="1700" b="0" i="1" smtClean="0">
                        <a:latin typeface="Cambria Math" panose="02040503050406030204" pitchFamily="18" charset="0"/>
                      </a:rPr>
                      <m:t>−1,</m:t>
                    </m:r>
                    <m:r>
                      <a:rPr lang="en-US" sz="1700" b="0" i="1" smtClean="0">
                        <a:latin typeface="Cambria Math" panose="02040503050406030204" pitchFamily="18" charset="0"/>
                      </a:rPr>
                      <m:t>𝑖</m:t>
                    </m:r>
                    <m:r>
                      <a:rPr lang="en-US" sz="1700" i="1">
                        <a:latin typeface="Cambria Math" panose="02040503050406030204" pitchFamily="18" charset="0"/>
                      </a:rPr>
                      <m:t>) </m:t>
                    </m:r>
                  </m:oMath>
                </a14:m>
                <a:r>
                  <a:rPr lang="en-US" sz="1700" dirty="0"/>
                  <a:t>+ ⍺*</a:t>
                </a:r>
                <a14:m>
                  <m:oMath xmlns:m="http://schemas.openxmlformats.org/officeDocument/2006/math">
                    <m:sSub>
                      <m:sSubPr>
                        <m:ctrlPr>
                          <a:rPr lang="en-US" sz="1700" i="1">
                            <a:latin typeface="Cambria Math" panose="02040503050406030204" pitchFamily="18" charset="0"/>
                          </a:rPr>
                        </m:ctrlPr>
                      </m:sSubPr>
                      <m:e>
                        <m:r>
                          <a:rPr lang="en-US" sz="1700" i="1">
                            <a:latin typeface="Cambria Math" panose="02040503050406030204" pitchFamily="18" charset="0"/>
                            <a:ea typeface="Cambria Math" panose="02040503050406030204" pitchFamily="18" charset="0"/>
                          </a:rPr>
                          <m:t>𝜆</m:t>
                        </m:r>
                      </m:e>
                      <m:sub>
                        <m:r>
                          <a:rPr lang="en-US" sz="1700" i="1">
                            <a:latin typeface="Cambria Math" panose="02040503050406030204" pitchFamily="18" charset="0"/>
                          </a:rPr>
                          <m:t>𝐷𝑈</m:t>
                        </m:r>
                        <m:d>
                          <m:dPr>
                            <m:ctrlPr>
                              <a:rPr lang="en-US" sz="1700" i="1">
                                <a:latin typeface="Cambria Math" panose="02040503050406030204" pitchFamily="18" charset="0"/>
                              </a:rPr>
                            </m:ctrlPr>
                          </m:dPr>
                          <m:e>
                            <m:r>
                              <a:rPr lang="en-US" sz="1700" i="1">
                                <a:latin typeface="Cambria Math" panose="02040503050406030204" pitchFamily="18" charset="0"/>
                              </a:rPr>
                              <m:t>𝑥</m:t>
                            </m:r>
                          </m:e>
                        </m:d>
                      </m:sub>
                    </m:sSub>
                    <m:r>
                      <a:rPr lang="en-US" sz="1700" i="1">
                        <a:latin typeface="Cambria Math" panose="02040503050406030204" pitchFamily="18" charset="0"/>
                      </a:rPr>
                      <m:t>(</m:t>
                    </m:r>
                    <m:r>
                      <a:rPr lang="en-US" sz="1700" i="1">
                        <a:latin typeface="Cambria Math" panose="02040503050406030204" pitchFamily="18" charset="0"/>
                      </a:rPr>
                      <m:t>𝑛</m:t>
                    </m:r>
                    <m:r>
                      <a:rPr lang="en-US" sz="1700" i="1">
                        <a:latin typeface="Cambria Math" panose="02040503050406030204" pitchFamily="18" charset="0"/>
                      </a:rPr>
                      <m:t>,</m:t>
                    </m:r>
                    <m:r>
                      <a:rPr lang="en-US" sz="1700" i="1">
                        <a:latin typeface="Cambria Math" panose="02040503050406030204" pitchFamily="18" charset="0"/>
                      </a:rPr>
                      <m:t>𝑖</m:t>
                    </m:r>
                    <m:r>
                      <a:rPr lang="en-US" sz="1700" i="1">
                        <a:latin typeface="Cambria Math" panose="02040503050406030204" pitchFamily="18" charset="0"/>
                      </a:rPr>
                      <m:t>)</m:t>
                    </m:r>
                  </m:oMath>
                </a14:m>
                <a:r>
                  <a:rPr lang="en-US" sz="1700" dirty="0"/>
                  <a:t>, 1 </a:t>
                </a:r>
                <a14:m>
                  <m:oMath xmlns:m="http://schemas.openxmlformats.org/officeDocument/2006/math">
                    <m:r>
                      <a:rPr lang="en-US" sz="1700" i="1">
                        <a:latin typeface="Cambria Math" panose="02040503050406030204" pitchFamily="18" charset="0"/>
                        <a:ea typeface="Cambria Math" panose="02040503050406030204" pitchFamily="18" charset="0"/>
                      </a:rPr>
                      <m:t>≤</m:t>
                    </m:r>
                    <m:r>
                      <a:rPr lang="en-US" sz="1700" i="1">
                        <a:latin typeface="Cambria Math" panose="02040503050406030204" pitchFamily="18" charset="0"/>
                        <a:ea typeface="Cambria Math" panose="02040503050406030204" pitchFamily="18" charset="0"/>
                      </a:rPr>
                      <m:t>𝑖</m:t>
                    </m:r>
                    <m:r>
                      <a:rPr lang="en-US" sz="1700" i="1">
                        <a:latin typeface="Cambria Math" panose="02040503050406030204" pitchFamily="18" charset="0"/>
                        <a:ea typeface="Cambria Math" panose="02040503050406030204" pitchFamily="18" charset="0"/>
                      </a:rPr>
                      <m:t> ≤</m:t>
                    </m:r>
                  </m:oMath>
                </a14:m>
                <a:r>
                  <a:rPr lang="en-US" sz="1700" dirty="0"/>
                  <a:t> </a:t>
                </a:r>
                <a14:m>
                  <m:oMath xmlns:m="http://schemas.openxmlformats.org/officeDocument/2006/math">
                    <m:r>
                      <a:rPr lang="en-US" sz="1700" i="1">
                        <a:latin typeface="Cambria Math" panose="02040503050406030204" pitchFamily="18" charset="0"/>
                        <a:ea typeface="Cambria Math" panose="02040503050406030204" pitchFamily="18" charset="0"/>
                      </a:rPr>
                      <m:t>∆</m:t>
                    </m:r>
                  </m:oMath>
                </a14:m>
                <a:r>
                  <a:rPr lang="en-US" sz="1700" dirty="0"/>
                  <a:t> and </a:t>
                </a:r>
                <a14:m>
                  <m:oMath xmlns:m="http://schemas.openxmlformats.org/officeDocument/2006/math">
                    <m:r>
                      <a:rPr lang="en-US" sz="1700" i="1">
                        <a:latin typeface="Cambria Math" panose="02040503050406030204" pitchFamily="18" charset="0"/>
                      </a:rPr>
                      <m:t>𝑥</m:t>
                    </m:r>
                  </m:oMath>
                </a14:m>
                <a:r>
                  <a:rPr lang="en-US" sz="1700" dirty="0"/>
                  <a:t> </a:t>
                </a:r>
                <a14:m>
                  <m:oMath xmlns:m="http://schemas.openxmlformats.org/officeDocument/2006/math">
                    <m:r>
                      <a:rPr lang="en-US" sz="1700" i="1" dirty="0">
                        <a:latin typeface="Cambria Math" panose="02040503050406030204" pitchFamily="18" charset="0"/>
                        <a:ea typeface="Cambria Math" panose="02040503050406030204" pitchFamily="18" charset="0"/>
                      </a:rPr>
                      <m:t>∈{</m:t>
                    </m:r>
                  </m:oMath>
                </a14:m>
                <a:r>
                  <a:rPr lang="en-US" sz="1700" dirty="0"/>
                  <a:t>URLLC, MMTC, </a:t>
                </a:r>
                <a:r>
                  <a:rPr lang="en-US" sz="1700" dirty="0" err="1"/>
                  <a:t>Embb</a:t>
                </a:r>
                <a:r>
                  <a:rPr lang="en-US" sz="1700" dirty="0"/>
                  <a:t>} </a:t>
                </a:r>
              </a:p>
              <a:p>
                <a:r>
                  <a:rPr lang="en-US" sz="2300" dirty="0"/>
                  <a:t>For system </a:t>
                </a:r>
                <a14:m>
                  <m:oMath xmlns:m="http://schemas.openxmlformats.org/officeDocument/2006/math">
                    <m:r>
                      <a:rPr lang="en-US" sz="2300" i="1">
                        <a:latin typeface="Cambria Math" panose="02040503050406030204" pitchFamily="18" charset="0"/>
                      </a:rPr>
                      <m:t>𝐷𝑈</m:t>
                    </m:r>
                    <m:r>
                      <a:rPr lang="en-US" sz="2300" i="1">
                        <a:latin typeface="Cambria Math" panose="02040503050406030204" pitchFamily="18" charset="0"/>
                      </a:rPr>
                      <m:t>(</m:t>
                    </m:r>
                    <m:r>
                      <a:rPr lang="en-US" sz="2300" i="1">
                        <a:latin typeface="Cambria Math" panose="02040503050406030204" pitchFamily="18" charset="0"/>
                      </a:rPr>
                      <m:t>𝑥</m:t>
                    </m:r>
                    <m:r>
                      <a:rPr lang="en-US" sz="2300" i="1">
                        <a:latin typeface="Cambria Math" panose="02040503050406030204" pitchFamily="18" charset="0"/>
                      </a:rPr>
                      <m:t>)</m:t>
                    </m:r>
                  </m:oMath>
                </a14:m>
                <a:r>
                  <a:rPr lang="en-US" sz="2300" dirty="0"/>
                  <a:t>, </a:t>
                </a:r>
                <a14:m>
                  <m:oMath xmlns:m="http://schemas.openxmlformats.org/officeDocument/2006/math">
                    <m:r>
                      <a:rPr lang="en-US" sz="2300" i="1">
                        <a:latin typeface="Cambria Math" panose="02040503050406030204" pitchFamily="18" charset="0"/>
                        <a:ea typeface="Cambria Math" panose="02040503050406030204" pitchFamily="18" charset="0"/>
                      </a:rPr>
                      <m:t>∀ </m:t>
                    </m:r>
                    <m:r>
                      <a:rPr lang="en-US" sz="2300" i="1">
                        <a:latin typeface="Cambria Math" panose="02040503050406030204" pitchFamily="18" charset="0"/>
                      </a:rPr>
                      <m:t>𝑥</m:t>
                    </m:r>
                  </m:oMath>
                </a14:m>
                <a:r>
                  <a:rPr lang="en-US" sz="2300" dirty="0"/>
                  <a:t> </a:t>
                </a:r>
                <a14:m>
                  <m:oMath xmlns:m="http://schemas.openxmlformats.org/officeDocument/2006/math">
                    <m:r>
                      <a:rPr lang="en-US" sz="2300" i="1" dirty="0">
                        <a:latin typeface="Cambria Math" panose="02040503050406030204" pitchFamily="18" charset="0"/>
                        <a:ea typeface="Cambria Math" panose="02040503050406030204" pitchFamily="18" charset="0"/>
                      </a:rPr>
                      <m:t>∈{</m:t>
                    </m:r>
                  </m:oMath>
                </a14:m>
                <a:r>
                  <a:rPr lang="en-US" sz="2300" dirty="0"/>
                  <a:t>URLLC, MMTC, </a:t>
                </a:r>
                <a:r>
                  <a:rPr lang="en-US" sz="2300" dirty="0" err="1"/>
                  <a:t>Embb</a:t>
                </a:r>
                <a:r>
                  <a:rPr lang="en-US" sz="2300" dirty="0"/>
                  <a:t>} compute recursively</a:t>
                </a:r>
              </a:p>
              <a:p>
                <a:pPr lvl="1"/>
                <a14:m>
                  <m:oMath xmlns:m="http://schemas.openxmlformats.org/officeDocument/2006/math">
                    <m:sSubSup>
                      <m:sSubSupPr>
                        <m:ctrlPr>
                          <a:rPr lang="en-US" sz="2300" i="1">
                            <a:latin typeface="Cambria Math" panose="02040503050406030204" pitchFamily="18" charset="0"/>
                          </a:rPr>
                        </m:ctrlPr>
                      </m:sSubSupPr>
                      <m:e>
                        <m:r>
                          <a:rPr lang="en-US" sz="2300" i="1">
                            <a:latin typeface="Cambria Math" panose="02040503050406030204" pitchFamily="18" charset="0"/>
                            <a:ea typeface="Cambria Math" panose="02040503050406030204" pitchFamily="18" charset="0"/>
                          </a:rPr>
                          <m:t>𝛾</m:t>
                        </m:r>
                      </m:e>
                      <m:sub>
                        <m:r>
                          <a:rPr lang="en-US" sz="2300" i="1">
                            <a:latin typeface="Cambria Math" panose="02040503050406030204" pitchFamily="18" charset="0"/>
                          </a:rPr>
                          <m:t>𝐷𝑈</m:t>
                        </m:r>
                        <m:r>
                          <a:rPr lang="en-US" sz="2300" i="1">
                            <a:latin typeface="Cambria Math" panose="02040503050406030204" pitchFamily="18" charset="0"/>
                          </a:rPr>
                          <m:t>(</m:t>
                        </m:r>
                        <m:r>
                          <a:rPr lang="en-US" sz="2300" i="1">
                            <a:latin typeface="Cambria Math" panose="02040503050406030204" pitchFamily="18" charset="0"/>
                          </a:rPr>
                          <m:t>𝑥</m:t>
                        </m:r>
                        <m:r>
                          <a:rPr lang="en-US" sz="2300" i="1">
                            <a:latin typeface="Cambria Math" panose="02040503050406030204" pitchFamily="18" charset="0"/>
                          </a:rPr>
                          <m:t>)</m:t>
                        </m:r>
                      </m:sub>
                      <m:sup>
                        <m:r>
                          <a:rPr lang="en-US" sz="2300" i="1">
                            <a:latin typeface="Cambria Math" panose="02040503050406030204" pitchFamily="18" charset="0"/>
                          </a:rPr>
                          <m:t>𝑖</m:t>
                        </m:r>
                        <m:r>
                          <a:rPr lang="en-US" sz="2300" i="1">
                            <a:latin typeface="Cambria Math" panose="02040503050406030204" pitchFamily="18" charset="0"/>
                          </a:rPr>
                          <m:t>+1</m:t>
                        </m:r>
                      </m:sup>
                    </m:sSubSup>
                  </m:oMath>
                </a14:m>
                <a:r>
                  <a:rPr lang="en-US" sz="2300" dirty="0"/>
                  <a:t>=(</a:t>
                </a:r>
                <a14:m>
                  <m:oMath xmlns:m="http://schemas.openxmlformats.org/officeDocument/2006/math">
                    <m:sSubSup>
                      <m:sSubSupPr>
                        <m:ctrlPr>
                          <a:rPr lang="en-US" sz="2300" i="1">
                            <a:latin typeface="Cambria Math" panose="02040503050406030204" pitchFamily="18" charset="0"/>
                          </a:rPr>
                        </m:ctrlPr>
                      </m:sSubSupPr>
                      <m:e>
                        <m:r>
                          <a:rPr lang="en-US" sz="2300" i="1">
                            <a:latin typeface="Cambria Math" panose="02040503050406030204" pitchFamily="18" charset="0"/>
                            <a:ea typeface="Cambria Math" panose="02040503050406030204" pitchFamily="18" charset="0"/>
                          </a:rPr>
                          <m:t>𝛾</m:t>
                        </m:r>
                      </m:e>
                      <m:sub>
                        <m:r>
                          <a:rPr lang="en-US" sz="2300" i="1">
                            <a:latin typeface="Cambria Math" panose="02040503050406030204" pitchFamily="18" charset="0"/>
                          </a:rPr>
                          <m:t>𝐷𝑈</m:t>
                        </m:r>
                        <m:r>
                          <a:rPr lang="en-US" sz="2300" i="1">
                            <a:latin typeface="Cambria Math" panose="02040503050406030204" pitchFamily="18" charset="0"/>
                          </a:rPr>
                          <m:t>(</m:t>
                        </m:r>
                        <m:r>
                          <a:rPr lang="en-US" sz="2300" i="1">
                            <a:latin typeface="Cambria Math" panose="02040503050406030204" pitchFamily="18" charset="0"/>
                          </a:rPr>
                          <m:t>𝑥</m:t>
                        </m:r>
                        <m:r>
                          <a:rPr lang="en-US" sz="2300" i="1">
                            <a:latin typeface="Cambria Math" panose="02040503050406030204" pitchFamily="18" charset="0"/>
                          </a:rPr>
                          <m:t>)</m:t>
                        </m:r>
                      </m:sub>
                      <m:sup>
                        <m:r>
                          <a:rPr lang="en-US" sz="2300" i="1">
                            <a:latin typeface="Cambria Math" panose="02040503050406030204" pitchFamily="18" charset="0"/>
                          </a:rPr>
                          <m:t>𝑖</m:t>
                        </m:r>
                      </m:sup>
                    </m:sSubSup>
                  </m:oMath>
                </a14:m>
                <a:r>
                  <a:rPr lang="en-US" sz="2300" dirty="0"/>
                  <a:t> - </a:t>
                </a:r>
                <a14:m>
                  <m:oMath xmlns:m="http://schemas.openxmlformats.org/officeDocument/2006/math">
                    <m:sSubSup>
                      <m:sSubSupPr>
                        <m:ctrlPr>
                          <a:rPr lang="en-US" sz="2300" i="1">
                            <a:latin typeface="Cambria Math" panose="02040503050406030204" pitchFamily="18" charset="0"/>
                          </a:rPr>
                        </m:ctrlPr>
                      </m:sSubSupPr>
                      <m:e>
                        <m:r>
                          <a:rPr lang="en-US" sz="2300" i="1">
                            <a:latin typeface="Cambria Math" panose="02040503050406030204" pitchFamily="18" charset="0"/>
                          </a:rPr>
                          <m:t>𝐴</m:t>
                        </m:r>
                      </m:e>
                      <m:sub>
                        <m:r>
                          <a:rPr lang="en-US" sz="2300" i="1">
                            <a:latin typeface="Cambria Math" panose="02040503050406030204" pitchFamily="18" charset="0"/>
                          </a:rPr>
                          <m:t>𝐷𝑈</m:t>
                        </m:r>
                        <m:r>
                          <a:rPr lang="en-US" sz="2300" i="1">
                            <a:latin typeface="Cambria Math" panose="02040503050406030204" pitchFamily="18" charset="0"/>
                          </a:rPr>
                          <m:t>(</m:t>
                        </m:r>
                        <m:r>
                          <a:rPr lang="en-US" sz="2300" i="1">
                            <a:latin typeface="Cambria Math" panose="02040503050406030204" pitchFamily="18" charset="0"/>
                          </a:rPr>
                          <m:t>𝑥</m:t>
                        </m:r>
                        <m:r>
                          <a:rPr lang="en-US" sz="2300" i="1">
                            <a:latin typeface="Cambria Math" panose="02040503050406030204" pitchFamily="18" charset="0"/>
                          </a:rPr>
                          <m:t>)</m:t>
                        </m:r>
                      </m:sub>
                      <m:sup>
                        <m:r>
                          <a:rPr lang="en-US" sz="2300" i="1">
                            <a:latin typeface="Cambria Math" panose="02040503050406030204" pitchFamily="18" charset="0"/>
                          </a:rPr>
                          <m:t>𝑛</m:t>
                        </m:r>
                      </m:sup>
                    </m:sSubSup>
                  </m:oMath>
                </a14:m>
                <a:r>
                  <a:rPr lang="en-US" sz="2300" dirty="0"/>
                  <a:t>)</a:t>
                </a:r>
                <a:r>
                  <a:rPr lang="en-US" sz="2300" baseline="30000" dirty="0"/>
                  <a:t>+</a:t>
                </a:r>
                <a:r>
                  <a:rPr lang="en-US" sz="2300" dirty="0"/>
                  <a:t> + </a:t>
                </a:r>
                <a14:m>
                  <m:oMath xmlns:m="http://schemas.openxmlformats.org/officeDocument/2006/math">
                    <m:sSubSup>
                      <m:sSubSupPr>
                        <m:ctrlPr>
                          <a:rPr lang="en-US" sz="2300" i="1">
                            <a:latin typeface="Cambria Math" panose="02040503050406030204" pitchFamily="18" charset="0"/>
                          </a:rPr>
                        </m:ctrlPr>
                      </m:sSubSupPr>
                      <m:e>
                        <m:r>
                          <a:rPr lang="en-US" sz="2300" i="1">
                            <a:latin typeface="Cambria Math" panose="02040503050406030204" pitchFamily="18" charset="0"/>
                            <a:ea typeface="Cambria Math" panose="02040503050406030204" pitchFamily="18" charset="0"/>
                          </a:rPr>
                          <m:t>𝜆</m:t>
                        </m:r>
                      </m:e>
                      <m:sub>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𝑥</m:t>
                            </m:r>
                          </m:e>
                        </m:d>
                      </m:sub>
                      <m:sup>
                        <m:r>
                          <a:rPr lang="en-US" sz="2300" i="1">
                            <a:latin typeface="Cambria Math" panose="02040503050406030204" pitchFamily="18" charset="0"/>
                          </a:rPr>
                          <m:t>∗</m:t>
                        </m:r>
                      </m:sup>
                    </m:sSubSup>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m:t>
                    </m:r>
                    <m:r>
                      <a:rPr lang="en-US" sz="2300" i="1">
                        <a:latin typeface="Cambria Math" panose="02040503050406030204" pitchFamily="18" charset="0"/>
                      </a:rPr>
                      <m:t>𝑖</m:t>
                    </m:r>
                    <m:r>
                      <a:rPr lang="en-US" sz="2300" b="0" i="1" smtClean="0">
                        <a:latin typeface="Cambria Math" panose="02040503050406030204" pitchFamily="18" charset="0"/>
                      </a:rPr>
                      <m:t>+1</m:t>
                    </m:r>
                    <m:r>
                      <a:rPr lang="en-US" sz="2300" i="1">
                        <a:latin typeface="Cambria Math" panose="02040503050406030204" pitchFamily="18" charset="0"/>
                      </a:rPr>
                      <m:t>)</m:t>
                    </m:r>
                  </m:oMath>
                </a14:m>
                <a:r>
                  <a:rPr lang="en-US" sz="2300" dirty="0"/>
                  <a:t>,  0 </a:t>
                </a:r>
                <a14:m>
                  <m:oMath xmlns:m="http://schemas.openxmlformats.org/officeDocument/2006/math">
                    <m:r>
                      <a:rPr lang="en-US" sz="2300" i="1">
                        <a:latin typeface="Cambria Math" panose="02040503050406030204" pitchFamily="18" charset="0"/>
                        <a:ea typeface="Cambria Math" panose="02040503050406030204" pitchFamily="18" charset="0"/>
                      </a:rPr>
                      <m:t>≤</m:t>
                    </m:r>
                    <m:r>
                      <a:rPr lang="en-US" sz="2300" i="1">
                        <a:latin typeface="Cambria Math" panose="02040503050406030204" pitchFamily="18" charset="0"/>
                        <a:ea typeface="Cambria Math" panose="02040503050406030204" pitchFamily="18" charset="0"/>
                      </a:rPr>
                      <m:t>𝑖</m:t>
                    </m:r>
                    <m:r>
                      <a:rPr lang="en-US" sz="2300" i="1">
                        <a:latin typeface="Cambria Math" panose="02040503050406030204" pitchFamily="18" charset="0"/>
                        <a:ea typeface="Cambria Math" panose="02040503050406030204" pitchFamily="18" charset="0"/>
                      </a:rPr>
                      <m:t> ≤</m:t>
                    </m:r>
                  </m:oMath>
                </a14:m>
                <a:r>
                  <a:rPr lang="en-US" sz="2300" dirty="0"/>
                  <a:t> </a:t>
                </a:r>
                <a14:m>
                  <m:oMath xmlns:m="http://schemas.openxmlformats.org/officeDocument/2006/math">
                    <m:r>
                      <a:rPr lang="en-US" sz="2300" i="1">
                        <a:latin typeface="Cambria Math" panose="02040503050406030204" pitchFamily="18" charset="0"/>
                        <a:ea typeface="Cambria Math" panose="02040503050406030204" pitchFamily="18" charset="0"/>
                      </a:rPr>
                      <m:t>∆</m:t>
                    </m:r>
                  </m:oMath>
                </a14:m>
                <a:r>
                  <a:rPr lang="en-US" sz="2300" dirty="0"/>
                  <a:t>-1, with </a:t>
                </a:r>
                <a14:m>
                  <m:oMath xmlns:m="http://schemas.openxmlformats.org/officeDocument/2006/math">
                    <m:sSubSup>
                      <m:sSubSupPr>
                        <m:ctrlPr>
                          <a:rPr lang="en-US" sz="2300" i="1">
                            <a:latin typeface="Cambria Math" panose="02040503050406030204" pitchFamily="18" charset="0"/>
                          </a:rPr>
                        </m:ctrlPr>
                      </m:sSubSupPr>
                      <m:e>
                        <m:r>
                          <a:rPr lang="en-US" sz="2300" i="1">
                            <a:latin typeface="Cambria Math" panose="02040503050406030204" pitchFamily="18" charset="0"/>
                            <a:ea typeface="Cambria Math" panose="02040503050406030204" pitchFamily="18" charset="0"/>
                          </a:rPr>
                          <m:t>𝛾</m:t>
                        </m:r>
                      </m:e>
                      <m:sub>
                        <m:r>
                          <a:rPr lang="en-US" sz="2300" i="1">
                            <a:latin typeface="Cambria Math" panose="02040503050406030204" pitchFamily="18" charset="0"/>
                          </a:rPr>
                          <m:t>𝑠</m:t>
                        </m:r>
                      </m:sub>
                      <m:sup>
                        <m:r>
                          <a:rPr lang="en-US" sz="2300" i="1">
                            <a:latin typeface="Cambria Math" panose="02040503050406030204" pitchFamily="18" charset="0"/>
                          </a:rPr>
                          <m:t>0</m:t>
                        </m:r>
                      </m:sup>
                    </m:sSubSup>
                  </m:oMath>
                </a14:m>
                <a:r>
                  <a:rPr lang="en-US" sz="2300" dirty="0"/>
                  <a:t> = </a:t>
                </a:r>
                <a14:m>
                  <m:oMath xmlns:m="http://schemas.openxmlformats.org/officeDocument/2006/math">
                    <m:sSubSup>
                      <m:sSubSupPr>
                        <m:ctrlPr>
                          <a:rPr lang="en-US" sz="2300" i="1">
                            <a:latin typeface="Cambria Math" panose="02040503050406030204" pitchFamily="18" charset="0"/>
                          </a:rPr>
                        </m:ctrlPr>
                      </m:sSubSupPr>
                      <m:e>
                        <m:r>
                          <a:rPr lang="en-US" sz="2300" i="1">
                            <a:latin typeface="Cambria Math" panose="02040503050406030204" pitchFamily="18" charset="0"/>
                            <a:ea typeface="Cambria Math" panose="02040503050406030204" pitchFamily="18" charset="0"/>
                          </a:rPr>
                          <m:t>𝛽</m:t>
                        </m:r>
                      </m:e>
                      <m:sub>
                        <m:r>
                          <a:rPr lang="en-US" sz="2300" i="1">
                            <a:latin typeface="Cambria Math" panose="02040503050406030204" pitchFamily="18" charset="0"/>
                          </a:rPr>
                          <m:t>𝐷𝑈</m:t>
                        </m:r>
                        <m:r>
                          <a:rPr lang="en-US" sz="2300" i="1">
                            <a:latin typeface="Cambria Math" panose="02040503050406030204" pitchFamily="18" charset="0"/>
                          </a:rPr>
                          <m:t>(</m:t>
                        </m:r>
                        <m:r>
                          <a:rPr lang="en-US" sz="2300" i="1">
                            <a:latin typeface="Cambria Math" panose="02040503050406030204" pitchFamily="18" charset="0"/>
                          </a:rPr>
                          <m:t>𝑥</m:t>
                        </m:r>
                        <m:r>
                          <a:rPr lang="en-US" sz="2300" i="1">
                            <a:latin typeface="Cambria Math" panose="02040503050406030204" pitchFamily="18" charset="0"/>
                          </a:rPr>
                          <m:t>)</m:t>
                        </m:r>
                      </m:sub>
                      <m:sup>
                        <m:r>
                          <a:rPr lang="en-US" sz="2300" i="1">
                            <a:latin typeface="Cambria Math" panose="02040503050406030204" pitchFamily="18" charset="0"/>
                          </a:rPr>
                          <m:t>𝑛</m:t>
                        </m:r>
                      </m:sup>
                    </m:sSubSup>
                  </m:oMath>
                </a14:m>
                <a:endParaRPr lang="en-US" sz="2300" dirty="0"/>
              </a:p>
              <a:p>
                <a:pPr lvl="1"/>
                <a:r>
                  <a:rPr lang="en-US" sz="2300" dirty="0"/>
                  <a:t>The PRB distribution is based on </a:t>
                </a:r>
                <a14:m>
                  <m:oMath xmlns:m="http://schemas.openxmlformats.org/officeDocument/2006/math">
                    <m:sSubSup>
                      <m:sSubSupPr>
                        <m:ctrlPr>
                          <a:rPr lang="en-US" sz="2300" i="1">
                            <a:latin typeface="Cambria Math" panose="02040503050406030204" pitchFamily="18" charset="0"/>
                          </a:rPr>
                        </m:ctrlPr>
                      </m:sSubSupPr>
                      <m:e>
                        <m:r>
                          <a:rPr lang="en-US" sz="2300" i="1">
                            <a:latin typeface="Cambria Math" panose="02040503050406030204" pitchFamily="18" charset="0"/>
                            <a:ea typeface="Cambria Math" panose="02040503050406030204" pitchFamily="18" charset="0"/>
                          </a:rPr>
                          <m:t>𝛾</m:t>
                        </m:r>
                      </m:e>
                      <m:sub>
                        <m:r>
                          <a:rPr lang="en-US" sz="2300" i="1">
                            <a:latin typeface="Cambria Math" panose="02040503050406030204" pitchFamily="18" charset="0"/>
                          </a:rPr>
                          <m:t>𝐷𝑈</m:t>
                        </m:r>
                        <m:r>
                          <a:rPr lang="en-US" sz="2300" i="1">
                            <a:latin typeface="Cambria Math" panose="02040503050406030204" pitchFamily="18" charset="0"/>
                          </a:rPr>
                          <m:t>(</m:t>
                        </m:r>
                        <m:r>
                          <a:rPr lang="en-US" sz="2300" i="1">
                            <a:latin typeface="Cambria Math" panose="02040503050406030204" pitchFamily="18" charset="0"/>
                          </a:rPr>
                          <m:t>𝑥</m:t>
                        </m:r>
                        <m:r>
                          <a:rPr lang="en-US" sz="2300" i="1">
                            <a:latin typeface="Cambria Math" panose="02040503050406030204" pitchFamily="18" charset="0"/>
                          </a:rPr>
                          <m:t>)</m:t>
                        </m:r>
                      </m:sub>
                      <m:sup>
                        <m:r>
                          <a:rPr lang="en-US" sz="2300" i="1">
                            <a:latin typeface="Cambria Math" panose="02040503050406030204" pitchFamily="18" charset="0"/>
                            <a:ea typeface="Cambria Math" panose="02040503050406030204" pitchFamily="18" charset="0"/>
                          </a:rPr>
                          <m:t>∆</m:t>
                        </m:r>
                      </m:sup>
                    </m:sSubSup>
                  </m:oMath>
                </a14:m>
                <a:endParaRPr lang="en-US" sz="2300" dirty="0"/>
              </a:p>
              <a:p>
                <a:endParaRPr lang="en-US" sz="2600" i="1" dirty="0">
                  <a:latin typeface="Cambria Math" panose="02040503050406030204" pitchFamily="18" charset="0"/>
                </a:endParaRPr>
              </a:p>
              <a:p>
                <a:r>
                  <a:rPr lang="en-US" sz="2300" dirty="0"/>
                  <a:t>If (</a:t>
                </a:r>
                <a14:m>
                  <m:oMath xmlns:m="http://schemas.openxmlformats.org/officeDocument/2006/math">
                    <m:r>
                      <a:rPr lang="en-US" sz="2300" i="1">
                        <a:latin typeface="Cambria Math" panose="02040503050406030204" pitchFamily="18" charset="0"/>
                      </a:rPr>
                      <m:t>𝐷𝑈</m:t>
                    </m:r>
                    <m:r>
                      <a:rPr lang="en-US" sz="2300" i="1">
                        <a:latin typeface="Cambria Math" panose="02040503050406030204" pitchFamily="18" charset="0"/>
                      </a:rPr>
                      <m:t>(</m:t>
                    </m:r>
                    <m:r>
                      <a:rPr lang="en-US" sz="2300" i="1">
                        <a:latin typeface="Cambria Math" panose="02040503050406030204" pitchFamily="18" charset="0"/>
                      </a:rPr>
                      <m:t>𝑥</m:t>
                    </m:r>
                    <m:r>
                      <a:rPr lang="en-US" sz="2300" i="1">
                        <a:latin typeface="Cambria Math" panose="02040503050406030204" pitchFamily="18" charset="0"/>
                      </a:rPr>
                      <m:t>)</m:t>
                    </m:r>
                  </m:oMath>
                </a14:m>
                <a:r>
                  <a:rPr lang="en-US" sz="2300" dirty="0"/>
                  <a:t>=URLLC), </a:t>
                </a:r>
                <a:r>
                  <a:rPr lang="en-US" sz="2300" i="1" dirty="0"/>
                  <a:t>then</a:t>
                </a:r>
                <a:r>
                  <a:rPr lang="en-US" sz="2300" dirty="0"/>
                  <a:t> </a:t>
                </a:r>
                <a14:m>
                  <m:oMath xmlns:m="http://schemas.openxmlformats.org/officeDocument/2006/math">
                    <m:sSubSup>
                      <m:sSubSupPr>
                        <m:ctrlPr>
                          <a:rPr lang="en-US" sz="2300" i="1">
                            <a:latin typeface="Cambria Math" panose="02040503050406030204" pitchFamily="18" charset="0"/>
                          </a:rPr>
                        </m:ctrlPr>
                      </m:sSubSupPr>
                      <m:e>
                        <m:r>
                          <a:rPr lang="en-US" sz="2300" i="1">
                            <a:latin typeface="Cambria Math" panose="02040503050406030204" pitchFamily="18" charset="0"/>
                            <a:ea typeface="Cambria Math" panose="02040503050406030204" pitchFamily="18" charset="0"/>
                          </a:rPr>
                          <m:t>𝛾</m:t>
                        </m:r>
                      </m:e>
                      <m:sub>
                        <m:r>
                          <a:rPr lang="en-US" sz="2300" i="1">
                            <a:latin typeface="Cambria Math" panose="02040503050406030204" pitchFamily="18" charset="0"/>
                          </a:rPr>
                          <m:t>𝐷𝑈</m:t>
                        </m:r>
                        <m:r>
                          <a:rPr lang="en-US" sz="2300" i="1">
                            <a:latin typeface="Cambria Math" panose="02040503050406030204" pitchFamily="18" charset="0"/>
                          </a:rPr>
                          <m:t>(</m:t>
                        </m:r>
                        <m:r>
                          <a:rPr lang="en-US" sz="2300" i="1">
                            <a:latin typeface="Cambria Math" panose="02040503050406030204" pitchFamily="18" charset="0"/>
                          </a:rPr>
                          <m:t>𝑥</m:t>
                        </m:r>
                        <m:r>
                          <a:rPr lang="en-US" sz="2300" i="1">
                            <a:latin typeface="Cambria Math" panose="02040503050406030204" pitchFamily="18" charset="0"/>
                          </a:rPr>
                          <m:t>)</m:t>
                        </m:r>
                      </m:sub>
                      <m:sup>
                        <m:r>
                          <a:rPr lang="en-US" sz="2300" i="1">
                            <a:latin typeface="Cambria Math" panose="02040503050406030204" pitchFamily="18" charset="0"/>
                            <a:ea typeface="Cambria Math" panose="02040503050406030204" pitchFamily="18" charset="0"/>
                          </a:rPr>
                          <m:t>∆</m:t>
                        </m:r>
                      </m:sup>
                    </m:sSubSup>
                  </m:oMath>
                </a14:m>
                <a:r>
                  <a:rPr lang="en-US" sz="2300" dirty="0"/>
                  <a:t> = </a:t>
                </a:r>
                <a14:m>
                  <m:oMath xmlns:m="http://schemas.openxmlformats.org/officeDocument/2006/math">
                    <m:sSubSup>
                      <m:sSubSupPr>
                        <m:ctrlPr>
                          <a:rPr lang="en-US" sz="2300" i="1">
                            <a:latin typeface="Cambria Math" panose="02040503050406030204" pitchFamily="18" charset="0"/>
                          </a:rPr>
                        </m:ctrlPr>
                      </m:sSubSupPr>
                      <m:e>
                        <m:r>
                          <a:rPr lang="en-US" sz="2300" i="1">
                            <a:latin typeface="Cambria Math" panose="02040503050406030204" pitchFamily="18" charset="0"/>
                            <a:ea typeface="Cambria Math" panose="02040503050406030204" pitchFamily="18" charset="0"/>
                          </a:rPr>
                          <m:t>𝛾</m:t>
                        </m:r>
                      </m:e>
                      <m:sub>
                        <m:r>
                          <a:rPr lang="en-US" sz="2300" i="1">
                            <a:latin typeface="Cambria Math" panose="02040503050406030204" pitchFamily="18" charset="0"/>
                          </a:rPr>
                          <m:t>𝐷𝑈</m:t>
                        </m:r>
                        <m:r>
                          <a:rPr lang="en-US" sz="2300" i="1">
                            <a:latin typeface="Cambria Math" panose="02040503050406030204" pitchFamily="18" charset="0"/>
                          </a:rPr>
                          <m:t>(</m:t>
                        </m:r>
                        <m:r>
                          <a:rPr lang="en-US" sz="2300" i="1">
                            <a:latin typeface="Cambria Math" panose="02040503050406030204" pitchFamily="18" charset="0"/>
                          </a:rPr>
                          <m:t>𝑥</m:t>
                        </m:r>
                        <m:r>
                          <a:rPr lang="en-US" sz="2300" i="1">
                            <a:latin typeface="Cambria Math" panose="02040503050406030204" pitchFamily="18" charset="0"/>
                          </a:rPr>
                          <m:t>)</m:t>
                        </m:r>
                      </m:sub>
                      <m:sup>
                        <m:r>
                          <a:rPr lang="en-US" sz="2300" i="1">
                            <a:latin typeface="Cambria Math" panose="02040503050406030204" pitchFamily="18" charset="0"/>
                            <a:ea typeface="Cambria Math" panose="02040503050406030204" pitchFamily="18" charset="0"/>
                          </a:rPr>
                          <m:t>∆</m:t>
                        </m:r>
                      </m:sup>
                    </m:sSubSup>
                  </m:oMath>
                </a14:m>
                <a:r>
                  <a:rPr lang="en-US" sz="2300" dirty="0"/>
                  <a:t> +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𝑃𝑅</m:t>
                        </m:r>
                        <m:sSub>
                          <m:sSubPr>
                            <m:ctrlPr>
                              <a:rPr lang="en-US" sz="2300" i="1">
                                <a:latin typeface="Cambria Math" panose="02040503050406030204" pitchFamily="18" charset="0"/>
                              </a:rPr>
                            </m:ctrlPr>
                          </m:sSubPr>
                          <m:e>
                            <m:r>
                              <a:rPr lang="en-US" sz="2300" i="1">
                                <a:latin typeface="Cambria Math" panose="02040503050406030204" pitchFamily="18" charset="0"/>
                              </a:rPr>
                              <m:t>𝐵</m:t>
                            </m:r>
                          </m:e>
                          <m:sub>
                            <m:r>
                              <a:rPr lang="en-US" sz="2300" i="1">
                                <a:latin typeface="Cambria Math" panose="02040503050406030204" pitchFamily="18" charset="0"/>
                              </a:rPr>
                              <m:t>𝐵𝑢𝑟𝑠𝑡</m:t>
                            </m:r>
                          </m:sub>
                        </m:sSub>
                      </m:e>
                      <m:sub>
                        <m:r>
                          <a:rPr lang="en-US" sz="2300" i="1">
                            <a:latin typeface="Cambria Math" panose="02040503050406030204" pitchFamily="18" charset="0"/>
                            <a:ea typeface="Cambria Math" panose="02040503050406030204" pitchFamily="18" charset="0"/>
                          </a:rPr>
                          <m:t>𝑈𝑅𝐿𝐿</m:t>
                        </m:r>
                      </m:sub>
                    </m:sSub>
                    <m:d>
                      <m:dPr>
                        <m:ctrlPr>
                          <a:rPr lang="en-US" sz="2300" i="1">
                            <a:latin typeface="Cambria Math" panose="02040503050406030204" pitchFamily="18" charset="0"/>
                            <a:ea typeface="Cambria Math" panose="02040503050406030204" pitchFamily="18" charset="0"/>
                          </a:rPr>
                        </m:ctrlPr>
                      </m:dPr>
                      <m:e>
                        <m:r>
                          <a:rPr lang="en-US" sz="2300" i="1">
                            <a:latin typeface="Cambria Math" panose="02040503050406030204" pitchFamily="18" charset="0"/>
                          </a:rPr>
                          <m:t>𝑛</m:t>
                        </m:r>
                      </m:e>
                    </m:d>
                    <m:r>
                      <a:rPr lang="en-US" sz="2300" b="0" i="1" smtClean="0">
                        <a:latin typeface="Cambria Math" panose="02040503050406030204" pitchFamily="18" charset="0"/>
                      </a:rPr>
                      <m:t>,</m:t>
                    </m:r>
                  </m:oMath>
                </a14:m>
                <a:r>
                  <a:rPr lang="en-US" sz="2300" dirty="0"/>
                  <a:t> Determined as follows:</a:t>
                </a:r>
                <a:endParaRPr lang="en-US" sz="2300" i="1" dirty="0">
                  <a:latin typeface="Cambria Math" panose="02040503050406030204" pitchFamily="18" charset="0"/>
                </a:endParaRPr>
              </a:p>
              <a:p>
                <a:pPr lvl="1"/>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𝑃𝑅𝐵</m:t>
                        </m:r>
                        <m:r>
                          <a:rPr lang="en-US" sz="2300" i="1">
                            <a:latin typeface="Cambria Math" panose="02040503050406030204" pitchFamily="18" charset="0"/>
                          </a:rPr>
                          <m:t>_</m:t>
                        </m:r>
                        <m:r>
                          <a:rPr lang="en-US" sz="2300" i="1">
                            <a:latin typeface="Cambria Math" panose="02040503050406030204" pitchFamily="18" charset="0"/>
                          </a:rPr>
                          <m:t>𝐵𝑢𝑟𝑠𝑡</m:t>
                        </m:r>
                      </m:e>
                      <m:sub>
                        <m:r>
                          <a:rPr lang="en-US" sz="2300" i="1">
                            <a:latin typeface="Cambria Math" panose="02040503050406030204" pitchFamily="18" charset="0"/>
                            <a:ea typeface="Cambria Math" panose="02040503050406030204" pitchFamily="18" charset="0"/>
                          </a:rPr>
                          <m:t>𝑈𝑅𝐿𝐿</m:t>
                        </m:r>
                      </m:sub>
                    </m:sSub>
                    <m:r>
                      <a:rPr lang="en-US" sz="2300" i="1">
                        <a:latin typeface="Cambria Math" panose="02040503050406030204" pitchFamily="18" charset="0"/>
                      </a:rPr>
                      <m:t>(0)</m:t>
                    </m:r>
                  </m:oMath>
                </a14:m>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𝑃𝑅𝐵</m:t>
                        </m:r>
                        <m:r>
                          <a:rPr lang="en-US" sz="2300" i="1">
                            <a:latin typeface="Cambria Math" panose="02040503050406030204" pitchFamily="18" charset="0"/>
                          </a:rPr>
                          <m:t>_</m:t>
                        </m:r>
                        <m:r>
                          <a:rPr lang="en-US" sz="2300" i="1">
                            <a:latin typeface="Cambria Math" panose="02040503050406030204" pitchFamily="18" charset="0"/>
                          </a:rPr>
                          <m:t>𝐵𝑢𝑟𝑠𝑡</m:t>
                        </m:r>
                      </m:e>
                      <m:sub>
                        <m:r>
                          <a:rPr lang="en-US" sz="2300" i="1">
                            <a:latin typeface="Cambria Math" panose="02040503050406030204" pitchFamily="18" charset="0"/>
                          </a:rPr>
                          <m:t>𝑐</m:t>
                        </m:r>
                      </m:sub>
                    </m:sSub>
                    <m:r>
                      <m:rPr>
                        <m:nor/>
                      </m:rPr>
                      <a:rPr lang="en-US" sz="2300">
                        <a:latin typeface="Cambria Math" panose="02040503050406030204" pitchFamily="18" charset="0"/>
                      </a:rPr>
                      <m:t> </m:t>
                    </m:r>
                    <m:r>
                      <m:rPr>
                        <m:nor/>
                      </m:rPr>
                      <a:rPr lang="en-US" sz="2300">
                        <a:latin typeface="Cambria Math" panose="02040503050406030204" pitchFamily="18" charset="0"/>
                      </a:rPr>
                      <m:t>and</m:t>
                    </m:r>
                    <m:r>
                      <a:rPr lang="en-US" sz="2300" i="1">
                        <a:latin typeface="Cambria Math" panose="02040503050406030204" pitchFamily="18" charset="0"/>
                      </a:rPr>
                      <m:t>,  </m:t>
                    </m:r>
                  </m:oMath>
                </a14:m>
                <a:endParaRPr lang="en-US" sz="2300" i="1" dirty="0">
                  <a:latin typeface="Cambria Math" panose="02040503050406030204" pitchFamily="18" charset="0"/>
                </a:endParaRPr>
              </a:p>
              <a:p>
                <a:pPr lvl="1"/>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𝑃𝑅𝐵</m:t>
                        </m:r>
                        <m:r>
                          <a:rPr lang="en-US" sz="2300" i="1">
                            <a:latin typeface="Cambria Math" panose="02040503050406030204" pitchFamily="18" charset="0"/>
                          </a:rPr>
                          <m:t>_</m:t>
                        </m:r>
                        <m:r>
                          <a:rPr lang="en-US" sz="2300" i="1">
                            <a:latin typeface="Cambria Math" panose="02040503050406030204" pitchFamily="18" charset="0"/>
                          </a:rPr>
                          <m:t>𝐵𝑢𝑟𝑠𝑡</m:t>
                        </m:r>
                      </m:e>
                      <m:sub>
                        <m:r>
                          <a:rPr lang="en-US" sz="2300" i="1">
                            <a:latin typeface="Cambria Math" panose="02040503050406030204" pitchFamily="18" charset="0"/>
                            <a:ea typeface="Cambria Math" panose="02040503050406030204" pitchFamily="18" charset="0"/>
                          </a:rPr>
                          <m:t>𝑈𝑅𝐿𝐿</m:t>
                        </m:r>
                      </m:sub>
                    </m:sSub>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m:t>
                    </m:r>
                  </m:oMath>
                </a14:m>
                <a:r>
                  <a:rPr lang="en-US" sz="2300" dirty="0"/>
                  <a:t>= </a:t>
                </a:r>
                <a:r>
                  <a:rPr lang="en-US" sz="2300" i="1" dirty="0"/>
                  <a:t>max</a:t>
                </a:r>
                <a:r>
                  <a:rPr lang="en-US" sz="2300" dirty="0"/>
                  <a:t>( </a:t>
                </a:r>
                <a:r>
                  <a:rPr lang="en-US" sz="2300" i="1" dirty="0"/>
                  <a:t>max</a:t>
                </a:r>
                <a:r>
                  <a:rPr lang="en-US" sz="2300" baseline="-25000" dirty="0"/>
                  <a:t>i</a:t>
                </a:r>
                <a:r>
                  <a:rPr lang="en-US" sz="2300" dirty="0"/>
                  <a:t>(</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𝜆</m:t>
                        </m:r>
                      </m:e>
                      <m:sub>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𝑈𝑅𝐿𝐿𝐶</m:t>
                            </m:r>
                          </m:e>
                        </m:d>
                      </m:sub>
                    </m:sSub>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m:t>
                    </m:r>
                    <m:r>
                      <a:rPr lang="en-US" sz="2300" i="1">
                        <a:latin typeface="Cambria Math" panose="02040503050406030204" pitchFamily="18" charset="0"/>
                      </a:rPr>
                      <m:t>𝑖</m:t>
                    </m:r>
                    <m:r>
                      <a:rPr lang="en-US" sz="2300" i="1">
                        <a:latin typeface="Cambria Math" panose="02040503050406030204" pitchFamily="18" charset="0"/>
                      </a:rPr>
                      <m:t>)</m:t>
                    </m:r>
                  </m:oMath>
                </a14:m>
                <a:r>
                  <a:rPr lang="en-US" sz="2300" dirty="0"/>
                  <a:t>-</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𝑈𝑅𝐿𝐿𝐶</m:t>
                            </m:r>
                          </m:e>
                        </m:d>
                      </m:sub>
                    </m:sSub>
                    <m:r>
                      <a:rPr lang="en-US" sz="2300" i="1">
                        <a:latin typeface="Cambria Math" panose="02040503050406030204" pitchFamily="18" charset="0"/>
                      </a:rPr>
                      <m:t>(</m:t>
                    </m:r>
                    <m:r>
                      <a:rPr lang="en-US" sz="2300" i="1">
                        <a:latin typeface="Cambria Math" panose="02040503050406030204" pitchFamily="18" charset="0"/>
                      </a:rPr>
                      <m:t>𝑛</m:t>
                    </m:r>
                    <m:r>
                      <a:rPr lang="en-US" sz="2300" b="0" i="1" smtClean="0">
                        <a:latin typeface="Cambria Math" panose="02040503050406030204" pitchFamily="18" charset="0"/>
                      </a:rPr>
                      <m:t>−1</m:t>
                    </m:r>
                    <m:r>
                      <a:rPr lang="en-US" sz="2300" i="1">
                        <a:latin typeface="Cambria Math" panose="02040503050406030204" pitchFamily="18" charset="0"/>
                      </a:rPr>
                      <m:t>)</m:t>
                    </m:r>
                    <m:r>
                      <a:rPr lang="en-US" sz="2300">
                        <a:latin typeface="Cambria Math" panose="02040503050406030204" pitchFamily="18" charset="0"/>
                      </a:rPr>
                      <m:t>)</m:t>
                    </m:r>
                  </m:oMath>
                </a14:m>
                <a:r>
                  <a:rPr lang="en-US" sz="2300" baseline="30000" dirty="0"/>
                  <a:t>+</a:t>
                </a:r>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𝑃𝑅𝐵</m:t>
                        </m:r>
                        <m:r>
                          <a:rPr lang="en-US" sz="2300" i="1">
                            <a:latin typeface="Cambria Math" panose="02040503050406030204" pitchFamily="18" charset="0"/>
                          </a:rPr>
                          <m:t>_</m:t>
                        </m:r>
                        <m:r>
                          <a:rPr lang="en-US" sz="2300" i="1">
                            <a:latin typeface="Cambria Math" panose="02040503050406030204" pitchFamily="18" charset="0"/>
                          </a:rPr>
                          <m:t>𝐵𝑢𝑟𝑠𝑡</m:t>
                        </m:r>
                      </m:e>
                      <m:sub>
                        <m:r>
                          <a:rPr lang="en-US" sz="2300" i="1">
                            <a:latin typeface="Cambria Math" panose="02040503050406030204" pitchFamily="18" charset="0"/>
                          </a:rPr>
                          <m:t>𝑈𝑅𝐿𝐿𝐶</m:t>
                        </m:r>
                      </m:sub>
                    </m:sSub>
                    <m:r>
                      <m:rPr>
                        <m:nor/>
                      </m:rPr>
                      <a:rPr lang="en-US" sz="2300">
                        <a:latin typeface="Cambria Math" panose="02040503050406030204" pitchFamily="18" charset="0"/>
                      </a:rPr>
                      <m:t> </m:t>
                    </m:r>
                  </m:oMath>
                </a14:m>
                <a:r>
                  <a:rPr lang="en-US" sz="2300" dirty="0"/>
                  <a:t>(n-1)) 0 </a:t>
                </a:r>
                <a14:m>
                  <m:oMath xmlns:m="http://schemas.openxmlformats.org/officeDocument/2006/math">
                    <m:r>
                      <a:rPr lang="en-US" sz="2300" i="1">
                        <a:latin typeface="Cambria Math" panose="02040503050406030204" pitchFamily="18" charset="0"/>
                        <a:ea typeface="Cambria Math" panose="02040503050406030204" pitchFamily="18" charset="0"/>
                      </a:rPr>
                      <m:t>≤</m:t>
                    </m:r>
                    <m:r>
                      <a:rPr lang="en-US" sz="2300" i="1">
                        <a:latin typeface="Cambria Math" panose="02040503050406030204" pitchFamily="18" charset="0"/>
                        <a:ea typeface="Cambria Math" panose="02040503050406030204" pitchFamily="18" charset="0"/>
                      </a:rPr>
                      <m:t>𝑖</m:t>
                    </m:r>
                    <m:r>
                      <a:rPr lang="en-US" sz="2300" i="1">
                        <a:latin typeface="Cambria Math" panose="02040503050406030204" pitchFamily="18" charset="0"/>
                        <a:ea typeface="Cambria Math" panose="02040503050406030204" pitchFamily="18" charset="0"/>
                      </a:rPr>
                      <m:t> ≤</m:t>
                    </m:r>
                  </m:oMath>
                </a14:m>
                <a:r>
                  <a:rPr lang="en-US" sz="2300" dirty="0"/>
                  <a:t> </a:t>
                </a:r>
                <a14:m>
                  <m:oMath xmlns:m="http://schemas.openxmlformats.org/officeDocument/2006/math">
                    <m:r>
                      <a:rPr lang="en-US" sz="2300" i="1">
                        <a:latin typeface="Cambria Math" panose="02040503050406030204" pitchFamily="18" charset="0"/>
                        <a:ea typeface="Cambria Math" panose="02040503050406030204" pitchFamily="18" charset="0"/>
                      </a:rPr>
                      <m:t>∆</m:t>
                    </m:r>
                  </m:oMath>
                </a14:m>
                <a:r>
                  <a:rPr lang="en-US" sz="2300" dirty="0"/>
                  <a:t>-1, this can be locally computed at the DU(URLLC),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𝜆</m:t>
                        </m:r>
                      </m:e>
                      <m:sub>
                        <m:r>
                          <a:rPr lang="en-US" sz="2300" i="1">
                            <a:latin typeface="Cambria Math" panose="02040503050406030204" pitchFamily="18" charset="0"/>
                            <a:ea typeface="Cambria Math" panose="02040503050406030204" pitchFamily="18" charset="0"/>
                          </a:rPr>
                          <m:t>𝑎</m:t>
                        </m:r>
                        <m:r>
                          <a:rPr lang="en-US" sz="2300" i="1">
                            <a:latin typeface="Cambria Math" panose="02040503050406030204" pitchFamily="18" charset="0"/>
                            <a:ea typeface="Cambria Math" panose="02040503050406030204" pitchFamily="18" charset="0"/>
                          </a:rPr>
                          <m:t>, </m:t>
                        </m:r>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𝑈𝑅𝐿𝐿𝐶</m:t>
                            </m:r>
                          </m:e>
                        </m:d>
                      </m:sub>
                    </m:sSub>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−1,</m:t>
                    </m:r>
                    <m:r>
                      <a:rPr lang="en-US" sz="2300" i="1">
                        <a:latin typeface="Cambria Math" panose="02040503050406030204" pitchFamily="18" charset="0"/>
                      </a:rPr>
                      <m:t>𝑖</m:t>
                    </m:r>
                    <m:r>
                      <a:rPr lang="en-US" sz="2300" i="1">
                        <a:latin typeface="Cambria Math" panose="02040503050406030204" pitchFamily="18" charset="0"/>
                      </a:rPr>
                      <m:t>)</m:t>
                    </m:r>
                  </m:oMath>
                </a14:m>
                <a:r>
                  <a:rPr lang="en-US" sz="2300" dirty="0"/>
                  <a:t> is the actual demand at (</a:t>
                </a:r>
                <a:r>
                  <a:rPr lang="en-US" sz="2300" i="1" dirty="0"/>
                  <a:t>n-1</a:t>
                </a:r>
                <a:r>
                  <a:rPr lang="en-US" sz="2300" dirty="0"/>
                  <a:t>)</a:t>
                </a:r>
                <a:r>
                  <a:rPr lang="en-US" sz="2300" baseline="30000" dirty="0" err="1"/>
                  <a:t>th</a:t>
                </a:r>
                <a:r>
                  <a:rPr lang="en-US" sz="2300" dirty="0"/>
                  <a:t> and </a:t>
                </a:r>
                <a:r>
                  <a:rPr lang="en-US" sz="2300" i="1" dirty="0" err="1"/>
                  <a:t>i</a:t>
                </a:r>
                <a:r>
                  <a:rPr lang="en-US" sz="2300" i="1" baseline="30000" dirty="0" err="1"/>
                  <a:t>th</a:t>
                </a:r>
                <a:r>
                  <a:rPr lang="en-US" sz="2300" i="1" dirty="0"/>
                  <a:t> </a:t>
                </a:r>
                <a:r>
                  <a:rPr lang="en-US" sz="2300" dirty="0"/>
                  <a:t>TTI</a:t>
                </a:r>
                <a:r>
                  <a:rPr lang="en-US" sz="2300" i="1" dirty="0"/>
                  <a:t>.</a:t>
                </a:r>
                <a:endParaRPr lang="en-US" sz="2300" dirty="0"/>
              </a:p>
              <a:p>
                <a:pPr lvl="1"/>
                <a14:m>
                  <m:oMath xmlns:m="http://schemas.openxmlformats.org/officeDocument/2006/math">
                    <m:r>
                      <a:rPr lang="en-US" sz="2300" i="1">
                        <a:latin typeface="Cambria Math" panose="02040503050406030204" pitchFamily="18" charset="0"/>
                      </a:rPr>
                      <m:t>𝐴𝑙𝑡𝑒𝑟𝑛𝑎𝑡𝑖𝑣𝑒𝑙𝑦</m:t>
                    </m:r>
                    <m:r>
                      <a:rPr lang="en-US" sz="2300" i="1">
                        <a:latin typeface="Cambria Math" panose="02040503050406030204" pitchFamily="18" charset="0"/>
                      </a:rPr>
                      <m:t> :</m:t>
                    </m:r>
                    <m:sSub>
                      <m:sSubPr>
                        <m:ctrlPr>
                          <a:rPr lang="en-US" sz="2300" i="1">
                            <a:latin typeface="Cambria Math" panose="02040503050406030204" pitchFamily="18" charset="0"/>
                          </a:rPr>
                        </m:ctrlPr>
                      </m:sSubPr>
                      <m:e>
                        <m:r>
                          <a:rPr lang="en-US" sz="2300" i="1">
                            <a:latin typeface="Cambria Math" panose="02040503050406030204" pitchFamily="18" charset="0"/>
                          </a:rPr>
                          <m:t>  </m:t>
                        </m:r>
                        <m:r>
                          <a:rPr lang="en-US" sz="2300" i="1">
                            <a:latin typeface="Cambria Math" panose="02040503050406030204" pitchFamily="18" charset="0"/>
                          </a:rPr>
                          <m:t>𝑃𝑅𝐵</m:t>
                        </m:r>
                        <m:r>
                          <a:rPr lang="en-US" sz="2300" i="1">
                            <a:latin typeface="Cambria Math" panose="02040503050406030204" pitchFamily="18" charset="0"/>
                          </a:rPr>
                          <m:t>_</m:t>
                        </m:r>
                        <m:r>
                          <a:rPr lang="en-US" sz="2300" i="1">
                            <a:latin typeface="Cambria Math" panose="02040503050406030204" pitchFamily="18" charset="0"/>
                          </a:rPr>
                          <m:t>𝐵𝑢𝑟𝑠𝑡</m:t>
                        </m:r>
                      </m:e>
                      <m:sub>
                        <m:r>
                          <a:rPr lang="en-US" sz="2300" i="1">
                            <a:latin typeface="Cambria Math" panose="02040503050406030204" pitchFamily="18" charset="0"/>
                            <a:ea typeface="Cambria Math" panose="02040503050406030204" pitchFamily="18" charset="0"/>
                          </a:rPr>
                          <m:t>𝑈𝑅𝐿𝐿</m:t>
                        </m:r>
                      </m:sub>
                    </m:sSub>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m:t>
                    </m:r>
                  </m:oMath>
                </a14:m>
                <a:r>
                  <a:rPr lang="en-US" sz="2300" dirty="0"/>
                  <a:t>= </a:t>
                </a:r>
                <a:r>
                  <a:rPr lang="en-US" sz="2300" i="1" dirty="0"/>
                  <a:t>max</a:t>
                </a:r>
                <a:r>
                  <a:rPr lang="en-US" sz="2300" dirty="0"/>
                  <a:t>(</a:t>
                </a:r>
                <a:r>
                  <a:rPr lang="en-US" sz="2300" i="1" dirty="0" err="1"/>
                  <a:t>max</a:t>
                </a:r>
                <a:r>
                  <a:rPr lang="en-US" sz="2300" i="1" baseline="-25000" dirty="0" err="1"/>
                  <a:t>k</a:t>
                </a:r>
                <a:r>
                  <a:rPr lang="en-US" sz="2300" baseline="-25000" dirty="0"/>
                  <a:t> </a:t>
                </a:r>
                <a:r>
                  <a:rPr lang="en-US" sz="2300" dirty="0"/>
                  <a:t>(</a:t>
                </a:r>
                <a:r>
                  <a:rPr lang="en-US" sz="2300" i="1" dirty="0"/>
                  <a:t>max</a:t>
                </a:r>
                <a:r>
                  <a:rPr lang="en-US" sz="2300" baseline="-25000" dirty="0"/>
                  <a:t>i</a:t>
                </a:r>
                <a:r>
                  <a:rPr lang="en-US" sz="2300" dirty="0"/>
                  <a:t>(</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ea typeface="Cambria Math" panose="02040503050406030204" pitchFamily="18" charset="0"/>
                          </a:rPr>
                          <m:t>𝜆</m:t>
                        </m:r>
                      </m:e>
                      <m:sub>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𝑈𝑅𝐿𝐿𝐶</m:t>
                            </m:r>
                          </m:e>
                        </m:d>
                      </m:sub>
                    </m:sSub>
                    <m:r>
                      <a:rPr lang="en-US" sz="2300" i="1">
                        <a:latin typeface="Cambria Math" panose="02040503050406030204" pitchFamily="18" charset="0"/>
                      </a:rPr>
                      <m:t>(</m:t>
                    </m:r>
                    <m:r>
                      <a:rPr lang="en-US" sz="2300" i="1">
                        <a:latin typeface="Cambria Math" panose="02040503050406030204" pitchFamily="18" charset="0"/>
                      </a:rPr>
                      <m:t>𝑛</m:t>
                    </m:r>
                    <m:r>
                      <a:rPr lang="en-US" sz="2300" b="0" i="1" smtClean="0">
                        <a:latin typeface="Cambria Math" panose="02040503050406030204" pitchFamily="18" charset="0"/>
                      </a:rPr>
                      <m:t>−(</m:t>
                    </m:r>
                    <m:r>
                      <a:rPr lang="en-US" sz="2300" b="0" i="1" smtClean="0">
                        <a:latin typeface="Cambria Math" panose="02040503050406030204" pitchFamily="18" charset="0"/>
                      </a:rPr>
                      <m:t>𝑘</m:t>
                    </m:r>
                    <m:r>
                      <a:rPr lang="en-US" sz="2300" b="0" i="1" smtClean="0">
                        <a:latin typeface="Cambria Math" panose="02040503050406030204" pitchFamily="18" charset="0"/>
                      </a:rPr>
                      <m:t>−1),</m:t>
                    </m:r>
                    <m:r>
                      <a:rPr lang="en-US" sz="2300" i="1">
                        <a:latin typeface="Cambria Math" panose="02040503050406030204" pitchFamily="18" charset="0"/>
                      </a:rPr>
                      <m:t>𝑖</m:t>
                    </m:r>
                    <m:r>
                      <a:rPr lang="en-US" sz="2300" i="1">
                        <a:latin typeface="Cambria Math" panose="02040503050406030204" pitchFamily="18" charset="0"/>
                      </a:rPr>
                      <m:t>)</m:t>
                    </m:r>
                  </m:oMath>
                </a14:m>
                <a:r>
                  <a:rPr lang="en-US" sz="2300" dirty="0"/>
                  <a:t>-</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𝐷𝑈</m:t>
                        </m:r>
                        <m:d>
                          <m:dPr>
                            <m:ctrlPr>
                              <a:rPr lang="en-US" sz="2300" i="1">
                                <a:latin typeface="Cambria Math" panose="02040503050406030204" pitchFamily="18" charset="0"/>
                              </a:rPr>
                            </m:ctrlPr>
                          </m:dPr>
                          <m:e>
                            <m:r>
                              <a:rPr lang="en-US" sz="2300" i="1">
                                <a:latin typeface="Cambria Math" panose="02040503050406030204" pitchFamily="18" charset="0"/>
                              </a:rPr>
                              <m:t>𝑥</m:t>
                            </m:r>
                          </m:e>
                        </m:d>
                      </m:sub>
                    </m:sSub>
                    <m:r>
                      <a:rPr lang="en-US" sz="2300" i="1">
                        <a:latin typeface="Cambria Math" panose="02040503050406030204" pitchFamily="18" charset="0"/>
                      </a:rPr>
                      <m:t>(</m:t>
                    </m:r>
                    <m:r>
                      <a:rPr lang="en-US" sz="2300" i="1">
                        <a:latin typeface="Cambria Math" panose="02040503050406030204" pitchFamily="18" charset="0"/>
                      </a:rPr>
                      <m:t>𝑛</m:t>
                    </m:r>
                    <m:r>
                      <a:rPr lang="en-US" sz="2300" b="0" i="1" smtClean="0">
                        <a:latin typeface="Cambria Math" panose="02040503050406030204" pitchFamily="18" charset="0"/>
                      </a:rPr>
                      <m:t>−</m:t>
                    </m:r>
                    <m:r>
                      <a:rPr lang="en-US" sz="2300" i="1">
                        <a:latin typeface="Cambria Math" panose="02040503050406030204" pitchFamily="18" charset="0"/>
                      </a:rPr>
                      <m:t>𝑘</m:t>
                    </m:r>
                    <m:r>
                      <a:rPr lang="en-US" sz="2300" i="1">
                        <a:latin typeface="Cambria Math" panose="02040503050406030204" pitchFamily="18" charset="0"/>
                      </a:rPr>
                      <m:t>)</m:t>
                    </m:r>
                    <m:r>
                      <a:rPr lang="en-US" sz="2300">
                        <a:latin typeface="Cambria Math" panose="02040503050406030204" pitchFamily="18" charset="0"/>
                      </a:rPr>
                      <m:t>)</m:t>
                    </m:r>
                  </m:oMath>
                </a14:m>
                <a:r>
                  <a:rPr lang="en-US" sz="2300" baseline="30000" dirty="0"/>
                  <a:t>+</a:t>
                </a:r>
                <a:r>
                  <a:rPr lang="en-US" sz="2300" dirty="0"/>
                  <a:t>)),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𝑃𝑅𝐵</m:t>
                        </m:r>
                        <m:r>
                          <a:rPr lang="en-US" sz="2300" i="1">
                            <a:latin typeface="Cambria Math" panose="02040503050406030204" pitchFamily="18" charset="0"/>
                          </a:rPr>
                          <m:t>_</m:t>
                        </m:r>
                        <m:r>
                          <a:rPr lang="en-US" sz="2300" i="1">
                            <a:latin typeface="Cambria Math" panose="02040503050406030204" pitchFamily="18" charset="0"/>
                          </a:rPr>
                          <m:t>𝐵𝑢𝑟𝑠𝑡</m:t>
                        </m:r>
                      </m:e>
                      <m:sub>
                        <m:r>
                          <a:rPr lang="en-US" sz="2300" i="1">
                            <a:latin typeface="Cambria Math" panose="02040503050406030204" pitchFamily="18" charset="0"/>
                          </a:rPr>
                          <m:t>𝑈𝑅𝐿𝐿𝐶</m:t>
                        </m:r>
                      </m:sub>
                    </m:sSub>
                    <m:r>
                      <m:rPr>
                        <m:nor/>
                      </m:rPr>
                      <a:rPr lang="en-US" sz="2300">
                        <a:latin typeface="Cambria Math" panose="02040503050406030204" pitchFamily="18" charset="0"/>
                      </a:rPr>
                      <m:t> (</m:t>
                    </m:r>
                    <m:r>
                      <m:rPr>
                        <m:nor/>
                      </m:rPr>
                      <a:rPr lang="en-US" sz="2300">
                        <a:latin typeface="Cambria Math" panose="02040503050406030204" pitchFamily="18" charset="0"/>
                      </a:rPr>
                      <m:t>n</m:t>
                    </m:r>
                    <m:r>
                      <m:rPr>
                        <m:nor/>
                      </m:rPr>
                      <a:rPr lang="en-US" sz="2300">
                        <a:latin typeface="Cambria Math" panose="02040503050406030204" pitchFamily="18" charset="0"/>
                      </a:rPr>
                      <m:t>−1)</m:t>
                    </m:r>
                  </m:oMath>
                </a14:m>
                <a:r>
                  <a:rPr lang="en-US" sz="2300" dirty="0"/>
                  <a:t>) 1 </a:t>
                </a:r>
                <a14:m>
                  <m:oMath xmlns:m="http://schemas.openxmlformats.org/officeDocument/2006/math">
                    <m:r>
                      <a:rPr lang="en-US" sz="2300" i="1">
                        <a:latin typeface="Cambria Math" panose="02040503050406030204" pitchFamily="18" charset="0"/>
                        <a:ea typeface="Cambria Math" panose="02040503050406030204" pitchFamily="18" charset="0"/>
                      </a:rPr>
                      <m:t>≤</m:t>
                    </m:r>
                  </m:oMath>
                </a14:m>
                <a:r>
                  <a:rPr lang="en-US" sz="2300" dirty="0"/>
                  <a:t> k </a:t>
                </a:r>
                <a14:m>
                  <m:oMath xmlns:m="http://schemas.openxmlformats.org/officeDocument/2006/math">
                    <m:r>
                      <a:rPr lang="en-US" sz="2300" i="1">
                        <a:latin typeface="Cambria Math" panose="02040503050406030204" pitchFamily="18" charset="0"/>
                        <a:ea typeface="Cambria Math" panose="02040503050406030204" pitchFamily="18" charset="0"/>
                      </a:rPr>
                      <m:t>≤</m:t>
                    </m:r>
                  </m:oMath>
                </a14:m>
                <a:r>
                  <a:rPr lang="en-US" sz="2300" dirty="0"/>
                  <a:t> L, 0 </a:t>
                </a:r>
                <a14:m>
                  <m:oMath xmlns:m="http://schemas.openxmlformats.org/officeDocument/2006/math">
                    <m:r>
                      <a:rPr lang="en-US" sz="2300" i="1">
                        <a:latin typeface="Cambria Math" panose="02040503050406030204" pitchFamily="18" charset="0"/>
                        <a:ea typeface="Cambria Math" panose="02040503050406030204" pitchFamily="18" charset="0"/>
                      </a:rPr>
                      <m:t>≤</m:t>
                    </m:r>
                    <m:r>
                      <a:rPr lang="en-US" sz="2300" i="1">
                        <a:latin typeface="Cambria Math" panose="02040503050406030204" pitchFamily="18" charset="0"/>
                        <a:ea typeface="Cambria Math" panose="02040503050406030204" pitchFamily="18" charset="0"/>
                      </a:rPr>
                      <m:t>𝑖</m:t>
                    </m:r>
                    <m:r>
                      <a:rPr lang="en-US" sz="2300" i="1">
                        <a:latin typeface="Cambria Math" panose="02040503050406030204" pitchFamily="18" charset="0"/>
                        <a:ea typeface="Cambria Math" panose="02040503050406030204" pitchFamily="18" charset="0"/>
                      </a:rPr>
                      <m:t> ≤</m:t>
                    </m:r>
                  </m:oMath>
                </a14:m>
                <a:r>
                  <a:rPr lang="en-US" sz="2300" dirty="0"/>
                  <a:t> </a:t>
                </a:r>
                <a14:m>
                  <m:oMath xmlns:m="http://schemas.openxmlformats.org/officeDocument/2006/math">
                    <m:r>
                      <a:rPr lang="en-US" sz="2300" i="1">
                        <a:latin typeface="Cambria Math" panose="02040503050406030204" pitchFamily="18" charset="0"/>
                        <a:ea typeface="Cambria Math" panose="02040503050406030204" pitchFamily="18" charset="0"/>
                      </a:rPr>
                      <m:t>∆</m:t>
                    </m:r>
                  </m:oMath>
                </a14:m>
                <a:r>
                  <a:rPr lang="en-US" sz="2300" dirty="0"/>
                  <a:t>-1, n&gt;L</a:t>
                </a:r>
              </a:p>
              <a:p>
                <a:endParaRPr lang="en-US" sz="2600" dirty="0"/>
              </a:p>
              <a:p>
                <a:endParaRPr lang="en-US" sz="2400" dirty="0"/>
              </a:p>
              <a:p>
                <a:r>
                  <a:rPr lang="en-US" sz="2400" dirty="0"/>
                  <a:t>Allocate per TTI PRBs,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𝐷𝑈</m:t>
                        </m:r>
                        <m:d>
                          <m:dPr>
                            <m:ctrlPr>
                              <a:rPr lang="en-US" sz="2400" i="1">
                                <a:latin typeface="Cambria Math" panose="02040503050406030204" pitchFamily="18" charset="0"/>
                              </a:rPr>
                            </m:ctrlPr>
                          </m:dPr>
                          <m:e>
                            <m:r>
                              <a:rPr lang="en-US" sz="2400" i="1">
                                <a:latin typeface="Cambria Math" panose="02040503050406030204" pitchFamily="18" charset="0"/>
                              </a:rPr>
                              <m:t>𝑥</m:t>
                            </m:r>
                          </m:e>
                        </m:d>
                      </m:sub>
                    </m:sSub>
                    <m:r>
                      <a:rPr lang="en-US" sz="2400" i="1">
                        <a:latin typeface="Cambria Math" panose="02040503050406030204" pitchFamily="18" charset="0"/>
                      </a:rPr>
                      <m:t>(</m:t>
                    </m:r>
                    <m:r>
                      <a:rPr lang="en-US" sz="2400" i="1">
                        <a:latin typeface="Cambria Math" panose="02040503050406030204" pitchFamily="18" charset="0"/>
                      </a:rPr>
                      <m:t>𝑛</m:t>
                    </m:r>
                    <m:r>
                      <a:rPr lang="en-US" sz="2400" i="1">
                        <a:latin typeface="Cambria Math" panose="02040503050406030204" pitchFamily="18" charset="0"/>
                      </a:rPr>
                      <m:t>+1)</m:t>
                    </m:r>
                  </m:oMath>
                </a14:m>
                <a:r>
                  <a:rPr lang="en-US" sz="2400" dirty="0"/>
                  <a:t> for the following interval (n+1)</a:t>
                </a:r>
                <a:r>
                  <a:rPr lang="en-US" sz="2400" baseline="30000" dirty="0" err="1"/>
                  <a:t>th</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TTIs using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𝛾</m:t>
                        </m:r>
                      </m:e>
                      <m:sub>
                        <m:r>
                          <a:rPr lang="en-US" sz="2400" i="1">
                            <a:latin typeface="Cambria Math" panose="02040503050406030204" pitchFamily="18" charset="0"/>
                          </a:rPr>
                          <m:t>𝐷𝑈</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sub>
                      <m:sup>
                        <m:r>
                          <a:rPr lang="en-US" sz="2400" i="1">
                            <a:latin typeface="Cambria Math" panose="02040503050406030204" pitchFamily="18" charset="0"/>
                            <a:ea typeface="Cambria Math" panose="02040503050406030204" pitchFamily="18" charset="0"/>
                          </a:rPr>
                          <m:t>∆</m:t>
                        </m:r>
                      </m:sup>
                    </m:sSubSup>
                  </m:oMath>
                </a14:m>
                <a:r>
                  <a:rPr lang="en-US" sz="2400" dirty="0"/>
                  <a:t>, as per the slice policy requirements</a:t>
                </a:r>
              </a:p>
            </p:txBody>
          </p:sp>
        </mc:Choice>
        <mc:Fallback xmlns="">
          <p:sp>
            <p:nvSpPr>
              <p:cNvPr id="3" name="Content Placeholder 2">
                <a:extLst>
                  <a:ext uri="{FF2B5EF4-FFF2-40B4-BE49-F238E27FC236}">
                    <a16:creationId xmlns:a16="http://schemas.microsoft.com/office/drawing/2014/main" id="{8DD8CE00-4FD4-8F48-BE43-EE6917394DD8}"/>
                  </a:ext>
                </a:extLst>
              </p:cNvPr>
              <p:cNvSpPr>
                <a:spLocks noGrp="1" noRot="1" noChangeAspect="1" noMove="1" noResize="1" noEditPoints="1" noAdjustHandles="1" noChangeArrowheads="1" noChangeShapeType="1" noTextEdit="1"/>
              </p:cNvSpPr>
              <p:nvPr>
                <p:ph idx="1"/>
              </p:nvPr>
            </p:nvSpPr>
            <p:spPr>
              <a:xfrm>
                <a:off x="645269" y="421842"/>
                <a:ext cx="10515600" cy="5524831"/>
              </a:xfrm>
              <a:blipFill>
                <a:blip r:embed="rId2"/>
                <a:stretch>
                  <a:fillRect l="-241" t="-160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C5B9A187-BF52-5F4D-88BF-74E68EA92535}"/>
              </a:ext>
            </a:extLst>
          </p:cNvPr>
          <p:cNvCxnSpPr/>
          <p:nvPr/>
        </p:nvCxnSpPr>
        <p:spPr>
          <a:xfrm>
            <a:off x="4528457" y="6614319"/>
            <a:ext cx="383177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C32B598-6783-2842-B710-D23ED3B471A7}"/>
              </a:ext>
            </a:extLst>
          </p:cNvPr>
          <p:cNvCxnSpPr/>
          <p:nvPr/>
        </p:nvCxnSpPr>
        <p:spPr>
          <a:xfrm>
            <a:off x="4528457" y="6506518"/>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551F676-D9BF-FB40-B7A9-AFFB608B6578}"/>
              </a:ext>
            </a:extLst>
          </p:cNvPr>
          <p:cNvCxnSpPr/>
          <p:nvPr/>
        </p:nvCxnSpPr>
        <p:spPr>
          <a:xfrm>
            <a:off x="5534297" y="6506518"/>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269676-8D21-CA4A-B2DA-DE13363A030B}"/>
              </a:ext>
            </a:extLst>
          </p:cNvPr>
          <p:cNvCxnSpPr/>
          <p:nvPr/>
        </p:nvCxnSpPr>
        <p:spPr>
          <a:xfrm>
            <a:off x="6439989" y="6506518"/>
            <a:ext cx="0" cy="281973"/>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9EB9D75-9F30-AA45-B5E0-7DBB51B03974}"/>
                  </a:ext>
                </a:extLst>
              </p:cNvPr>
              <p:cNvSpPr txBox="1"/>
              <p:nvPr/>
            </p:nvSpPr>
            <p:spPr>
              <a:xfrm>
                <a:off x="4354286" y="6259322"/>
                <a:ext cx="1358538" cy="29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i="1">
                              <a:latin typeface="Cambria Math" panose="02040503050406030204" pitchFamily="18" charset="0"/>
                            </a:rPr>
                            <m:t>∗</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r>
                        <a:rPr lang="en-US" sz="1200" i="1">
                          <a:latin typeface="Cambria Math" panose="02040503050406030204" pitchFamily="18" charset="0"/>
                        </a:rPr>
                        <m:t>𝑖</m:t>
                      </m:r>
                      <m:r>
                        <a:rPr lang="en-US" sz="1200" i="1">
                          <a:latin typeface="Cambria Math" panose="02040503050406030204" pitchFamily="18" charset="0"/>
                        </a:rPr>
                        <m:t>)</m:t>
                      </m:r>
                    </m:oMath>
                  </m:oMathPara>
                </a14:m>
                <a:endParaRPr lang="en-US" sz="1200" dirty="0"/>
              </a:p>
            </p:txBody>
          </p:sp>
        </mc:Choice>
        <mc:Fallback xmlns="">
          <p:sp>
            <p:nvSpPr>
              <p:cNvPr id="12" name="TextBox 11">
                <a:extLst>
                  <a:ext uri="{FF2B5EF4-FFF2-40B4-BE49-F238E27FC236}">
                    <a16:creationId xmlns:a16="http://schemas.microsoft.com/office/drawing/2014/main" id="{C9EB9D75-9F30-AA45-B5E0-7DBB51B03974}"/>
                  </a:ext>
                </a:extLst>
              </p:cNvPr>
              <p:cNvSpPr txBox="1">
                <a:spLocks noRot="1" noChangeAspect="1" noMove="1" noResize="1" noEditPoints="1" noAdjustHandles="1" noChangeArrowheads="1" noChangeShapeType="1" noTextEdit="1"/>
              </p:cNvSpPr>
              <p:nvPr/>
            </p:nvSpPr>
            <p:spPr>
              <a:xfrm>
                <a:off x="4354286" y="6259322"/>
                <a:ext cx="1358538" cy="2994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CE531E-DC12-C644-99E8-0B768B9616E3}"/>
                  </a:ext>
                </a:extLst>
              </p:cNvPr>
              <p:cNvSpPr txBox="1"/>
              <p:nvPr/>
            </p:nvSpPr>
            <p:spPr>
              <a:xfrm>
                <a:off x="7532803" y="6273577"/>
                <a:ext cx="1358538" cy="29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i="1">
                              <a:latin typeface="Cambria Math" panose="02040503050406030204" pitchFamily="18" charset="0"/>
                            </a:rPr>
                            <m:t>∗</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oMath>
                  </m:oMathPara>
                </a14:m>
                <a:endParaRPr lang="en-US" sz="1200" dirty="0"/>
              </a:p>
            </p:txBody>
          </p:sp>
        </mc:Choice>
        <mc:Fallback xmlns="">
          <p:sp>
            <p:nvSpPr>
              <p:cNvPr id="13" name="TextBox 12">
                <a:extLst>
                  <a:ext uri="{FF2B5EF4-FFF2-40B4-BE49-F238E27FC236}">
                    <a16:creationId xmlns:a16="http://schemas.microsoft.com/office/drawing/2014/main" id="{60CE531E-DC12-C644-99E8-0B768B9616E3}"/>
                  </a:ext>
                </a:extLst>
              </p:cNvPr>
              <p:cNvSpPr txBox="1">
                <a:spLocks noRot="1" noChangeAspect="1" noMove="1" noResize="1" noEditPoints="1" noAdjustHandles="1" noChangeArrowheads="1" noChangeShapeType="1" noTextEdit="1"/>
              </p:cNvSpPr>
              <p:nvPr/>
            </p:nvSpPr>
            <p:spPr>
              <a:xfrm>
                <a:off x="7532803" y="6273577"/>
                <a:ext cx="1358538" cy="299441"/>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61BB852-C508-664A-92AA-94581EB1C446}"/>
              </a:ext>
            </a:extLst>
          </p:cNvPr>
          <p:cNvSpPr txBox="1"/>
          <p:nvPr/>
        </p:nvSpPr>
        <p:spPr>
          <a:xfrm>
            <a:off x="11578481" y="6508841"/>
            <a:ext cx="269966" cy="369332"/>
          </a:xfrm>
          <a:prstGeom prst="rect">
            <a:avLst/>
          </a:prstGeom>
          <a:noFill/>
        </p:spPr>
        <p:txBody>
          <a:bodyPr wrap="square" rtlCol="0">
            <a:spAutoFit/>
          </a:bodyPr>
          <a:lstStyle/>
          <a:p>
            <a:r>
              <a:rPr lang="en-US" dirty="0"/>
              <a:t>n</a:t>
            </a:r>
          </a:p>
        </p:txBody>
      </p:sp>
      <p:cxnSp>
        <p:nvCxnSpPr>
          <p:cNvPr id="15" name="Straight Connector 14">
            <a:extLst>
              <a:ext uri="{FF2B5EF4-FFF2-40B4-BE49-F238E27FC236}">
                <a16:creationId xmlns:a16="http://schemas.microsoft.com/office/drawing/2014/main" id="{4752E5E3-6A8C-7C43-B7E3-8E2D6C324EFE}"/>
              </a:ext>
            </a:extLst>
          </p:cNvPr>
          <p:cNvCxnSpPr/>
          <p:nvPr/>
        </p:nvCxnSpPr>
        <p:spPr>
          <a:xfrm>
            <a:off x="7724504" y="6473332"/>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A60DB2-792A-9848-B8CA-43B05CF90BD7}"/>
              </a:ext>
            </a:extLst>
          </p:cNvPr>
          <p:cNvCxnSpPr/>
          <p:nvPr/>
        </p:nvCxnSpPr>
        <p:spPr>
          <a:xfrm>
            <a:off x="8360228" y="6458621"/>
            <a:ext cx="0" cy="281973"/>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C0DA27E-09C9-ED41-A6B4-EE32B81BF6C4}"/>
                  </a:ext>
                </a:extLst>
              </p:cNvPr>
              <p:cNvSpPr txBox="1"/>
              <p:nvPr/>
            </p:nvSpPr>
            <p:spPr>
              <a:xfrm>
                <a:off x="5397138" y="6259322"/>
                <a:ext cx="1358538" cy="29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i="1">
                              <a:latin typeface="Cambria Math" panose="02040503050406030204" pitchFamily="18" charset="0"/>
                            </a:rPr>
                            <m:t>∗</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,2)</m:t>
                      </m:r>
                    </m:oMath>
                  </m:oMathPara>
                </a14:m>
                <a:endParaRPr lang="en-US" sz="1200" dirty="0"/>
              </a:p>
            </p:txBody>
          </p:sp>
        </mc:Choice>
        <mc:Fallback xmlns="">
          <p:sp>
            <p:nvSpPr>
              <p:cNvPr id="17" name="TextBox 16">
                <a:extLst>
                  <a:ext uri="{FF2B5EF4-FFF2-40B4-BE49-F238E27FC236}">
                    <a16:creationId xmlns:a16="http://schemas.microsoft.com/office/drawing/2014/main" id="{0C0DA27E-09C9-ED41-A6B4-EE32B81BF6C4}"/>
                  </a:ext>
                </a:extLst>
              </p:cNvPr>
              <p:cNvSpPr txBox="1">
                <a:spLocks noRot="1" noChangeAspect="1" noMove="1" noResize="1" noEditPoints="1" noAdjustHandles="1" noChangeArrowheads="1" noChangeShapeType="1" noTextEdit="1"/>
              </p:cNvSpPr>
              <p:nvPr/>
            </p:nvSpPr>
            <p:spPr>
              <a:xfrm>
                <a:off x="5397138" y="6259322"/>
                <a:ext cx="1358538" cy="299441"/>
              </a:xfrm>
              <a:prstGeom prst="rect">
                <a:avLst/>
              </a:prstGeom>
              <a:blipFill>
                <a:blip r:embed="rId5"/>
                <a:stretch>
                  <a:fillRect/>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A95E479D-3994-D34C-9038-0592DA352E32}"/>
              </a:ext>
            </a:extLst>
          </p:cNvPr>
          <p:cNvCxnSpPr>
            <a:cxnSpLocks/>
          </p:cNvCxnSpPr>
          <p:nvPr/>
        </p:nvCxnSpPr>
        <p:spPr>
          <a:xfrm>
            <a:off x="4714059" y="5992509"/>
            <a:ext cx="323306" cy="3642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F505C9-C722-5847-87DD-6B176430F0A7}"/>
              </a:ext>
            </a:extLst>
          </p:cNvPr>
          <p:cNvCxnSpPr>
            <a:cxnSpLocks/>
          </p:cNvCxnSpPr>
          <p:nvPr/>
        </p:nvCxnSpPr>
        <p:spPr>
          <a:xfrm>
            <a:off x="5697037" y="5935906"/>
            <a:ext cx="323306" cy="3642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DB19FE-A6CB-F443-8A17-4781D6340738}"/>
              </a:ext>
            </a:extLst>
          </p:cNvPr>
          <p:cNvCxnSpPr>
            <a:cxnSpLocks/>
          </p:cNvCxnSpPr>
          <p:nvPr/>
        </p:nvCxnSpPr>
        <p:spPr>
          <a:xfrm>
            <a:off x="7636875" y="5918023"/>
            <a:ext cx="323306" cy="3642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14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D9967-1885-5E42-BA72-7014EBF4EFD6}"/>
              </a:ext>
            </a:extLst>
          </p:cNvPr>
          <p:cNvSpPr>
            <a:spLocks noGrp="1"/>
          </p:cNvSpPr>
          <p:nvPr>
            <p:ph type="title"/>
          </p:nvPr>
        </p:nvSpPr>
        <p:spPr>
          <a:xfrm>
            <a:off x="120786" y="-106302"/>
            <a:ext cx="10515600" cy="1065434"/>
          </a:xfrm>
        </p:spPr>
        <p:txBody>
          <a:bodyPr>
            <a:normAutofit/>
          </a:bodyPr>
          <a:lstStyle/>
          <a:p>
            <a:r>
              <a:rPr lang="en-US" sz="3200" b="1" dirty="0"/>
              <a:t>Algorithm Enhancement (2): Vector Allocation using Vector </a:t>
            </a:r>
            <a:r>
              <a:rPr lang="en-US" sz="2800" b="1" dirty="0"/>
              <a:t>Arrivals</a:t>
            </a:r>
            <a:endParaRPr lang="en-US" sz="32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2CB1A5-2D61-7045-8E8B-F5E7EE6D93FB}"/>
                  </a:ext>
                </a:extLst>
              </p:cNvPr>
              <p:cNvSpPr>
                <a:spLocks noGrp="1"/>
              </p:cNvSpPr>
              <p:nvPr>
                <p:ph idx="1"/>
              </p:nvPr>
            </p:nvSpPr>
            <p:spPr>
              <a:xfrm>
                <a:off x="-90584" y="959132"/>
                <a:ext cx="7540149" cy="6142380"/>
              </a:xfrm>
            </p:spPr>
            <p:txBody>
              <a:bodyPr>
                <a:normAutofit/>
              </a:bodyPr>
              <a:lstStyle/>
              <a:p>
                <a:r>
                  <a:rPr lang="en-US" sz="1400" dirty="0"/>
                  <a:t>If Allocations are per TTI, we assume the knowledge of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𝐴</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𝑥</m:t>
                            </m:r>
                          </m:e>
                        </m:d>
                      </m:sub>
                      <m:sup>
                        <m:r>
                          <a:rPr lang="en-US" sz="1400" i="1">
                            <a:latin typeface="Cambria Math" panose="02040503050406030204" pitchFamily="18" charset="0"/>
                          </a:rPr>
                          <m:t>1</m:t>
                        </m:r>
                      </m:sup>
                    </m:sSubSup>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,1</m:t>
                        </m:r>
                      </m:e>
                    </m:d>
                    <m:r>
                      <a:rPr lang="en-US" sz="1400" b="0" i="1" smtClean="0">
                        <a:latin typeface="Cambria Math" panose="02040503050406030204" pitchFamily="18" charset="0"/>
                      </a:rPr>
                      <m:t>, …</m:t>
                    </m:r>
                  </m:oMath>
                </a14:m>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𝐴</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𝑥</m:t>
                            </m:r>
                          </m:e>
                        </m:d>
                      </m:sub>
                      <m:sup>
                        <m:r>
                          <a:rPr lang="en-US" sz="1400" i="1">
                            <a:latin typeface="Cambria Math" panose="02040503050406030204" pitchFamily="18" charset="0"/>
                            <a:ea typeface="Cambria Math" panose="02040503050406030204" pitchFamily="18" charset="0"/>
                          </a:rPr>
                          <m:t>∆</m:t>
                        </m:r>
                      </m:sup>
                    </m:sSubSup>
                    <m:d>
                      <m:dPr>
                        <m:ctrlPr>
                          <a:rPr lang="en-US" sz="1400" i="1">
                            <a:latin typeface="Cambria Math" panose="02040503050406030204" pitchFamily="18" charset="0"/>
                          </a:rPr>
                        </m:ctrlPr>
                      </m:dPr>
                      <m:e>
                        <m:r>
                          <a:rPr lang="en-US" sz="1400" i="1">
                            <a:latin typeface="Cambria Math" panose="02040503050406030204" pitchFamily="18" charset="0"/>
                          </a:rPr>
                          <m:t>𝑛</m:t>
                        </m:r>
                        <m:r>
                          <a:rPr lang="en-US" sz="1400" i="1">
                            <a:latin typeface="Cambria Math" panose="02040503050406030204" pitchFamily="18" charset="0"/>
                          </a:rPr>
                          <m:t>,1</m:t>
                        </m:r>
                      </m:e>
                    </m:d>
                  </m:oMath>
                </a14:m>
                <a:r>
                  <a:rPr lang="en-US" sz="1400" dirty="0"/>
                  <a:t>}</a:t>
                </a:r>
              </a:p>
              <a:p>
                <a:r>
                  <a:rPr lang="en-US" sz="1400" dirty="0"/>
                  <a:t>For system </a:t>
                </a:r>
                <a14:m>
                  <m:oMath xmlns:m="http://schemas.openxmlformats.org/officeDocument/2006/math">
                    <m:r>
                      <a:rPr lang="en-US" sz="1400" i="1">
                        <a:latin typeface="Cambria Math" panose="02040503050406030204" pitchFamily="18" charset="0"/>
                      </a:rPr>
                      <m:t>𝐷𝑈</m:t>
                    </m:r>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rPr>
                      <m:t>𝑥</m:t>
                    </m:r>
                  </m:oMath>
                </a14:m>
                <a:r>
                  <a:rPr lang="en-US" sz="1400" dirty="0"/>
                  <a:t> </a:t>
                </a:r>
                <a14:m>
                  <m:oMath xmlns:m="http://schemas.openxmlformats.org/officeDocument/2006/math">
                    <m:r>
                      <a:rPr lang="en-US" sz="1400" i="1" dirty="0">
                        <a:latin typeface="Cambria Math" panose="02040503050406030204" pitchFamily="18" charset="0"/>
                        <a:ea typeface="Cambria Math" panose="02040503050406030204" pitchFamily="18" charset="0"/>
                      </a:rPr>
                      <m:t>∈{</m:t>
                    </m:r>
                  </m:oMath>
                </a14:m>
                <a:r>
                  <a:rPr lang="en-US" sz="1400" dirty="0"/>
                  <a:t>URLLC, MMTC, </a:t>
                </a:r>
                <a:r>
                  <a:rPr lang="en-US" sz="1400" dirty="0" err="1"/>
                  <a:t>Embb</a:t>
                </a:r>
                <a:r>
                  <a:rPr lang="en-US" sz="1400" dirty="0"/>
                  <a:t>} ,compute recursively</a:t>
                </a:r>
              </a:p>
              <a:p>
                <a:pPr lvl="1"/>
                <a:r>
                  <a:rPr lang="en-US" sz="1400" dirty="0"/>
                  <a:t>For 0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 ≤</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-1, with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𝛾</m:t>
                        </m:r>
                      </m:e>
                      <m:sub>
                        <m:r>
                          <a:rPr lang="en-US" sz="1400" i="1">
                            <a:latin typeface="Cambria Math" panose="02040503050406030204" pitchFamily="18" charset="0"/>
                          </a:rPr>
                          <m:t>𝑠</m:t>
                        </m:r>
                      </m:sub>
                      <m:sup>
                        <m:r>
                          <a:rPr lang="en-US" sz="1400" i="1">
                            <a:latin typeface="Cambria Math" panose="02040503050406030204" pitchFamily="18" charset="0"/>
                          </a:rPr>
                          <m:t>0</m:t>
                        </m:r>
                      </m:sup>
                    </m:sSubSup>
                  </m:oMath>
                </a14:m>
                <a:r>
                  <a:rPr lang="en-US" sz="1400" dirty="0"/>
                  <a:t> =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m:t>
                        </m:r>
                      </m:sub>
                      <m:sup>
                        <m:r>
                          <a:rPr lang="en-US" sz="1400" i="1">
                            <a:latin typeface="Cambria Math" panose="02040503050406030204" pitchFamily="18" charset="0"/>
                          </a:rPr>
                          <m:t>𝑛</m:t>
                        </m:r>
                      </m:sup>
                    </m:sSubSup>
                  </m:oMath>
                </a14:m>
                <a:endParaRPr lang="en-US" sz="1400" dirty="0"/>
              </a:p>
              <a:p>
                <a:pPr lvl="2"/>
                <a14:m>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𝛾</m:t>
                        </m:r>
                      </m:e>
                      <m:sub>
                        <m:r>
                          <a:rPr lang="en-US" sz="1200" i="1">
                            <a:latin typeface="Cambria Math" panose="02040503050406030204" pitchFamily="18" charset="0"/>
                          </a:rPr>
                          <m:t>𝐷𝑈</m:t>
                        </m:r>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sub>
                      <m:sup>
                        <m:r>
                          <a:rPr lang="en-US" sz="1200" i="1">
                            <a:latin typeface="Cambria Math" panose="02040503050406030204" pitchFamily="18" charset="0"/>
                          </a:rPr>
                          <m:t>𝑖</m:t>
                        </m:r>
                        <m:r>
                          <a:rPr lang="en-US" sz="1200" i="1">
                            <a:latin typeface="Cambria Math" panose="02040503050406030204" pitchFamily="18" charset="0"/>
                          </a:rPr>
                          <m:t>+1</m:t>
                        </m:r>
                      </m:sup>
                    </m:sSubSup>
                  </m:oMath>
                </a14:m>
                <a:r>
                  <a:rPr lang="en-US" sz="1200" dirty="0"/>
                  <a:t>=(</a:t>
                </a:r>
                <a14:m>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𝛾</m:t>
                        </m:r>
                      </m:e>
                      <m:sub>
                        <m:r>
                          <a:rPr lang="en-US" sz="1200" i="1">
                            <a:latin typeface="Cambria Math" panose="02040503050406030204" pitchFamily="18" charset="0"/>
                          </a:rPr>
                          <m:t>𝐷𝑈</m:t>
                        </m:r>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sub>
                      <m:sup>
                        <m:r>
                          <a:rPr lang="en-US" sz="1200" i="1">
                            <a:latin typeface="Cambria Math" panose="02040503050406030204" pitchFamily="18" charset="0"/>
                          </a:rPr>
                          <m:t>𝑖</m:t>
                        </m:r>
                      </m:sup>
                    </m:sSubSup>
                  </m:oMath>
                </a14:m>
                <a:r>
                  <a:rPr lang="en-US" sz="1200" dirty="0"/>
                  <a:t> - </a:t>
                </a:r>
                <a14:m>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rPr>
                          <m:t>𝐴</m:t>
                        </m:r>
                      </m:e>
                      <m:sub>
                        <m:r>
                          <a:rPr lang="en-US" sz="1200" i="1">
                            <a:latin typeface="Cambria Math" panose="02040503050406030204" pitchFamily="18" charset="0"/>
                          </a:rPr>
                          <m:t>𝐷𝑈</m:t>
                        </m:r>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sub>
                      <m:sup>
                        <m:r>
                          <a:rPr lang="en-US" sz="1200" b="0" i="1" smtClean="0">
                            <a:latin typeface="Cambria Math" panose="02040503050406030204" pitchFamily="18" charset="0"/>
                          </a:rPr>
                          <m:t>𝑖</m:t>
                        </m:r>
                        <m:r>
                          <a:rPr lang="en-US" sz="1200" b="0" i="1" smtClean="0">
                            <a:latin typeface="Cambria Math" panose="02040503050406030204" pitchFamily="18" charset="0"/>
                          </a:rPr>
                          <m:t>+1</m:t>
                        </m:r>
                      </m:sup>
                    </m:sSubSup>
                  </m:oMath>
                </a14:m>
                <a:r>
                  <a:rPr lang="en-US" sz="1200" dirty="0"/>
                  <a:t>(n))</a:t>
                </a:r>
                <a:r>
                  <a:rPr lang="en-US" sz="1200" baseline="30000" dirty="0"/>
                  <a:t>+</a:t>
                </a:r>
                <a:r>
                  <a:rPr lang="en-US" sz="1200" dirty="0"/>
                  <a:t> + </a:t>
                </a:r>
                <a14:m>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i="1">
                            <a:latin typeface="Cambria Math" panose="02040503050406030204" pitchFamily="18" charset="0"/>
                          </a:rPr>
                          <m:t>∗</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r>
                      <a:rPr lang="en-US" sz="1200" i="1">
                        <a:latin typeface="Cambria Math" panose="02040503050406030204" pitchFamily="18" charset="0"/>
                      </a:rPr>
                      <m:t>𝑖</m:t>
                    </m:r>
                    <m:r>
                      <a:rPr lang="en-US" sz="1200" i="1">
                        <a:latin typeface="Cambria Math" panose="02040503050406030204" pitchFamily="18" charset="0"/>
                      </a:rPr>
                      <m:t>+1)</m:t>
                    </m:r>
                  </m:oMath>
                </a14:m>
                <a:r>
                  <a:rPr lang="en-US" sz="1200" dirty="0"/>
                  <a:t>,  </a:t>
                </a:r>
              </a:p>
              <a:p>
                <a:pPr lvl="1"/>
                <a:r>
                  <a:rPr lang="en-US" sz="1400" dirty="0"/>
                  <a:t>For 0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 ≤</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-1 , with </a:t>
                </a:r>
                <a14:m>
                  <m:oMath xmlns:m="http://schemas.openxmlformats.org/officeDocument/2006/math">
                    <m:sSubSup>
                      <m:sSubSupPr>
                        <m:ctrlPr>
                          <a:rPr lang="en-US" sz="1400" i="1">
                            <a:latin typeface="Cambria Math" panose="02040503050406030204" pitchFamily="18" charset="0"/>
                          </a:rPr>
                        </m:ctrlPr>
                      </m:sSubSupPr>
                      <m:e>
                        <m:r>
                          <a:rPr lang="en-US" sz="1400" b="0" i="1" smtClean="0">
                            <a:latin typeface="Cambria Math" panose="02040503050406030204" pitchFamily="18" charset="0"/>
                          </a:rPr>
                          <m:t>𝑤</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m:t>
                        </m:r>
                      </m:sub>
                      <m:sup>
                        <m:r>
                          <a:rPr lang="en-US" sz="1400" b="0" i="1" smtClean="0">
                            <a:latin typeface="Cambria Math" panose="02040503050406030204" pitchFamily="18" charset="0"/>
                          </a:rPr>
                          <m:t>0</m:t>
                        </m:r>
                      </m:sup>
                    </m:sSubSup>
                  </m:oMath>
                </a14:m>
                <a:r>
                  <a:rPr lang="en-US" sz="1400" dirty="0"/>
                  <a:t>=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𝛾</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𝑥</m:t>
                            </m:r>
                          </m:e>
                        </m:d>
                        <m:r>
                          <a:rPr lang="en-US" sz="1400" b="0" i="1" smtClean="0">
                            <a:latin typeface="Cambria Math" panose="02040503050406030204" pitchFamily="18" charset="0"/>
                          </a:rPr>
                          <m:t>  </m:t>
                        </m:r>
                      </m:sub>
                      <m:sup>
                        <m:r>
                          <a:rPr lang="en-US" sz="1400" i="1">
                            <a:latin typeface="Cambria Math" panose="02040503050406030204" pitchFamily="18" charset="0"/>
                            <a:ea typeface="Cambria Math" panose="02040503050406030204" pitchFamily="18" charset="0"/>
                          </a:rPr>
                          <m:t>∆</m:t>
                        </m:r>
                      </m:sup>
                    </m:sSubSup>
                  </m:oMath>
                </a14:m>
                <a:r>
                  <a:rPr lang="en-US" sz="1400" dirty="0"/>
                  <a:t>and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rPr>
                          <m:t>𝐴</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m:t>
                        </m:r>
                      </m:sub>
                      <m:sup/>
                    </m:sSubSup>
                  </m:oMath>
                </a14:m>
                <a:r>
                  <a:rPr lang="en-US" sz="1400" dirty="0"/>
                  <a:t>(n+1) = </a:t>
                </a:r>
                <a14:m>
                  <m:oMath xmlns:m="http://schemas.openxmlformats.org/officeDocument/2006/math">
                    <m:sSubSup>
                      <m:sSubSupPr>
                        <m:ctrlPr>
                          <a:rPr lang="en-US" sz="1400" i="1">
                            <a:latin typeface="Cambria Math" panose="02040503050406030204" pitchFamily="18" charset="0"/>
                          </a:rPr>
                        </m:ctrlPr>
                      </m:sSubSupPr>
                      <m:e>
                        <m:r>
                          <a:rPr lang="en-US" sz="1400" i="1">
                            <a:latin typeface="Cambria Math" panose="02040503050406030204" pitchFamily="18" charset="0"/>
                            <a:ea typeface="Cambria Math" panose="02040503050406030204" pitchFamily="18" charset="0"/>
                          </a:rPr>
                          <m:t>𝛾</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𝑥</m:t>
                            </m:r>
                          </m:e>
                        </m:d>
                        <m:r>
                          <a:rPr lang="en-US" sz="1400" i="1">
                            <a:latin typeface="Cambria Math" panose="02040503050406030204" pitchFamily="18" charset="0"/>
                          </a:rPr>
                          <m:t>  </m:t>
                        </m:r>
                      </m:sub>
                      <m:sup>
                        <m:r>
                          <a:rPr lang="en-US" sz="1400" i="1">
                            <a:latin typeface="Cambria Math" panose="02040503050406030204" pitchFamily="18" charset="0"/>
                            <a:ea typeface="Cambria Math" panose="02040503050406030204" pitchFamily="18" charset="0"/>
                          </a:rPr>
                          <m:t>∆</m:t>
                        </m:r>
                      </m:sup>
                    </m:sSubSup>
                  </m:oMath>
                </a14:m>
                <a:endParaRPr lang="en-US" sz="1400" dirty="0"/>
              </a:p>
              <a:p>
                <a:pPr lvl="2"/>
                <a14:m>
                  <m:oMath xmlns:m="http://schemas.openxmlformats.org/officeDocument/2006/math">
                    <m:sSubSup>
                      <m:sSubSupPr>
                        <m:ctrlPr>
                          <a:rPr lang="en-US" sz="1200" i="1">
                            <a:latin typeface="Cambria Math" panose="02040503050406030204" pitchFamily="18" charset="0"/>
                          </a:rPr>
                        </m:ctrlPr>
                      </m:sSubSupPr>
                      <m:e>
                        <m:r>
                          <a:rPr lang="en-US" sz="1200" b="0" i="1" smtClean="0">
                            <a:latin typeface="Cambria Math" panose="02040503050406030204" pitchFamily="18" charset="0"/>
                          </a:rPr>
                          <m:t>𝑤</m:t>
                        </m:r>
                      </m:e>
                      <m:sub>
                        <m:r>
                          <a:rPr lang="en-US" sz="1200" i="1">
                            <a:latin typeface="Cambria Math" panose="02040503050406030204" pitchFamily="18" charset="0"/>
                          </a:rPr>
                          <m:t>𝐷𝑈</m:t>
                        </m:r>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sub>
                      <m:sup>
                        <m:r>
                          <a:rPr lang="en-US" sz="1200" i="1">
                            <a:latin typeface="Cambria Math" panose="02040503050406030204" pitchFamily="18" charset="0"/>
                          </a:rPr>
                          <m:t>𝑖</m:t>
                        </m:r>
                        <m:r>
                          <a:rPr lang="en-US" sz="1200" i="1">
                            <a:latin typeface="Cambria Math" panose="02040503050406030204" pitchFamily="18" charset="0"/>
                          </a:rPr>
                          <m:t>+1</m:t>
                        </m:r>
                      </m:sup>
                    </m:sSubSup>
                  </m:oMath>
                </a14:m>
                <a:r>
                  <a:rPr lang="en-US" sz="1200" dirty="0"/>
                  <a:t>=(</a:t>
                </a:r>
                <a14:m>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ea typeface="Cambria Math" panose="02040503050406030204" pitchFamily="18" charset="0"/>
                          </a:rPr>
                          <m:t>𝑤</m:t>
                        </m:r>
                      </m:e>
                      <m:sub>
                        <m:r>
                          <a:rPr lang="en-US" sz="1200" i="1">
                            <a:latin typeface="Cambria Math" panose="02040503050406030204" pitchFamily="18" charset="0"/>
                          </a:rPr>
                          <m:t>𝐷𝑈</m:t>
                        </m:r>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sub>
                      <m:sup>
                        <m:r>
                          <a:rPr lang="en-US" sz="1200" i="1">
                            <a:latin typeface="Cambria Math" panose="02040503050406030204" pitchFamily="18" charset="0"/>
                          </a:rPr>
                          <m:t>𝑖</m:t>
                        </m:r>
                      </m:sup>
                    </m:sSubSup>
                  </m:oMath>
                </a14:m>
                <a:r>
                  <a:rPr lang="en-US" sz="1200" dirty="0"/>
                  <a:t> - </a:t>
                </a:r>
                <a14:m>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rPr>
                          <m:t>𝐴</m:t>
                        </m:r>
                      </m:e>
                      <m:sub>
                        <m:r>
                          <a:rPr lang="en-US" sz="1200" i="1">
                            <a:latin typeface="Cambria Math" panose="02040503050406030204" pitchFamily="18" charset="0"/>
                          </a:rPr>
                          <m:t>𝐷𝑈</m:t>
                        </m:r>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sub>
                      <m:sup/>
                    </m:sSubSup>
                  </m:oMath>
                </a14:m>
                <a:r>
                  <a:rPr lang="en-US" sz="1200" dirty="0"/>
                  <a:t>(n+1))</a:t>
                </a:r>
                <a:r>
                  <a:rPr lang="en-US" sz="1200" baseline="30000" dirty="0"/>
                  <a:t>+</a:t>
                </a:r>
                <a:r>
                  <a:rPr lang="en-US" sz="1200" dirty="0"/>
                  <a:t> + </a:t>
                </a:r>
                <a14:m>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i="1">
                            <a:latin typeface="Cambria Math" panose="02040503050406030204" pitchFamily="18" charset="0"/>
                          </a:rPr>
                          <m:t>∗</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r>
                      <a:rPr lang="en-US" sz="1200" i="1">
                        <a:latin typeface="Cambria Math" panose="02040503050406030204" pitchFamily="18" charset="0"/>
                      </a:rPr>
                      <m:t>𝑖</m:t>
                    </m:r>
                    <m:r>
                      <a:rPr lang="en-US" sz="1200" i="1">
                        <a:latin typeface="Cambria Math" panose="02040503050406030204" pitchFamily="18" charset="0"/>
                      </a:rPr>
                      <m:t>+1)</m:t>
                    </m:r>
                  </m:oMath>
                </a14:m>
                <a:r>
                  <a:rPr lang="en-US" sz="1200" dirty="0"/>
                  <a:t>,</a:t>
                </a:r>
              </a:p>
              <a:p>
                <a:pPr lvl="1"/>
                <a:r>
                  <a:rPr lang="en-US" sz="1400" dirty="0"/>
                  <a:t>The PRB distribution is based on</a:t>
                </a:r>
                <a14:m>
                  <m:oMath xmlns:m="http://schemas.openxmlformats.org/officeDocument/2006/math">
                    <m:sSubSup>
                      <m:sSubSupPr>
                        <m:ctrlPr>
                          <a:rPr lang="en-US" sz="1400" i="1">
                            <a:latin typeface="Cambria Math" panose="02040503050406030204" pitchFamily="18" charset="0"/>
                          </a:rPr>
                        </m:ctrlPr>
                      </m:sSubSupPr>
                      <m:e>
                        <m:r>
                          <a:rPr lang="en-US" sz="1400" b="0" i="1" smtClean="0">
                            <a:latin typeface="Cambria Math" panose="02040503050406030204" pitchFamily="18" charset="0"/>
                          </a:rPr>
                          <m:t> </m:t>
                        </m:r>
                        <m:r>
                          <a:rPr lang="en-US" sz="1400" i="1">
                            <a:latin typeface="Cambria Math" panose="02040503050406030204" pitchFamily="18" charset="0"/>
                          </a:rPr>
                          <m:t>𝑤</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m:t>
                        </m:r>
                      </m:sub>
                      <m:sup>
                        <m:r>
                          <a:rPr lang="en-US" sz="1400" i="1">
                            <a:latin typeface="Cambria Math" panose="02040503050406030204" pitchFamily="18" charset="0"/>
                          </a:rPr>
                          <m:t>𝑖</m:t>
                        </m:r>
                        <m:r>
                          <a:rPr lang="en-US" sz="1400" i="1">
                            <a:latin typeface="Cambria Math" panose="02040503050406030204" pitchFamily="18" charset="0"/>
                          </a:rPr>
                          <m:t>+1</m:t>
                        </m:r>
                      </m:sup>
                    </m:sSubSup>
                  </m:oMath>
                </a14:m>
                <a:endParaRPr lang="en-US" sz="1600" dirty="0"/>
              </a:p>
              <a:p>
                <a:pPr marL="0" indent="0">
                  <a:buNone/>
                </a:pPr>
                <a:r>
                  <a:rPr lang="en-US" sz="1600" dirty="0"/>
                  <a:t>// The Burst can be modified according to allocation per TTI</a:t>
                </a:r>
              </a:p>
              <a:p>
                <a:r>
                  <a:rPr lang="en-US" sz="1600" dirty="0"/>
                  <a:t>If (</a:t>
                </a:r>
                <a14:m>
                  <m:oMath xmlns:m="http://schemas.openxmlformats.org/officeDocument/2006/math">
                    <m:r>
                      <a:rPr lang="en-US" sz="1600" i="1">
                        <a:latin typeface="Cambria Math" panose="02040503050406030204" pitchFamily="18" charset="0"/>
                      </a:rPr>
                      <m:t>𝐷𝑈</m:t>
                    </m:r>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m:t>
                    </m:r>
                  </m:oMath>
                </a14:m>
                <a:r>
                  <a:rPr lang="en-US" sz="1600" dirty="0"/>
                  <a:t>=URLLC), </a:t>
                </a:r>
                <a:r>
                  <a:rPr lang="en-US" sz="1600" i="1" dirty="0"/>
                  <a:t>then</a:t>
                </a:r>
                <a:r>
                  <a:rPr lang="en-US" sz="1600" dirty="0"/>
                  <a:t>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rPr>
                          <m:t>𝐷𝑈</m:t>
                        </m:r>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m:t>
                        </m:r>
                      </m:sub>
                      <m:sup>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𝑖</m:t>
                        </m:r>
                      </m:sup>
                    </m:sSubSup>
                  </m:oMath>
                </a14:m>
                <a:r>
                  <a:rPr lang="en-US" sz="1600" dirty="0"/>
                  <a:t> =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rPr>
                          <m:t>𝐷𝑈</m:t>
                        </m:r>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m:t>
                        </m:r>
                      </m:sub>
                      <m:sup>
                        <m:r>
                          <a:rPr lang="en-US" sz="1600" i="1">
                            <a:latin typeface="Cambria Math" panose="02040503050406030204" pitchFamily="18" charset="0"/>
                            <a:ea typeface="Cambria Math" panose="02040503050406030204" pitchFamily="18" charset="0"/>
                          </a:rPr>
                          <m:t>∆</m:t>
                        </m:r>
                      </m:sup>
                    </m:sSubSup>
                  </m:oMath>
                </a14:m>
                <a:r>
                  <a:rPr lang="en-US" sz="1600" dirty="0"/>
                  <a:t> +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𝑃𝑅𝐵</m:t>
                        </m:r>
                        <m:r>
                          <a:rPr lang="en-US" sz="1600" i="1">
                            <a:latin typeface="Cambria Math" panose="02040503050406030204" pitchFamily="18" charset="0"/>
                          </a:rPr>
                          <m:t>_</m:t>
                        </m:r>
                        <m:r>
                          <a:rPr lang="en-US" sz="1600" i="1">
                            <a:latin typeface="Cambria Math" panose="02040503050406030204" pitchFamily="18" charset="0"/>
                          </a:rPr>
                          <m:t>𝐵𝑢𝑟𝑠𝑡</m:t>
                        </m:r>
                      </m:e>
                      <m:sub>
                        <m:r>
                          <a:rPr lang="en-US" sz="1600" i="1">
                            <a:latin typeface="Cambria Math" panose="02040503050406030204" pitchFamily="18" charset="0"/>
                            <a:ea typeface="Cambria Math" panose="02040503050406030204" pitchFamily="18" charset="0"/>
                          </a:rPr>
                          <m:t>𝑈𝑅𝐿𝐿</m:t>
                        </m:r>
                      </m:sub>
                    </m:sSub>
                    <m:r>
                      <a:rPr lang="en-US" sz="1600" i="1">
                        <a:latin typeface="Cambria Math" panose="02040503050406030204" pitchFamily="18" charset="0"/>
                      </a:rPr>
                      <m:t>(</m:t>
                    </m:r>
                    <m:r>
                      <a:rPr lang="en-US" sz="1600" i="1">
                        <a:latin typeface="Cambria Math" panose="02040503050406030204" pitchFamily="18" charset="0"/>
                      </a:rPr>
                      <m:t>𝑛</m:t>
                    </m:r>
                    <m:r>
                      <a:rPr lang="en-US" sz="1600" i="1">
                        <a:latin typeface="Cambria Math" panose="02040503050406030204" pitchFamily="18" charset="0"/>
                      </a:rPr>
                      <m:t>)</m:t>
                    </m:r>
                  </m:oMath>
                </a14:m>
                <a:r>
                  <a:rPr lang="en-US" sz="1600" dirty="0"/>
                  <a:t> , Determined as follows :</a:t>
                </a:r>
                <a:endParaRPr lang="en-US" sz="1600" i="1" dirty="0">
                  <a:latin typeface="Cambria Math" panose="02040503050406030204" pitchFamily="18" charset="0"/>
                </a:endParaRPr>
              </a:p>
              <a:p>
                <a:pPr lvl="1"/>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i="1">
                            <a:latin typeface="Cambria Math" panose="02040503050406030204" pitchFamily="18" charset="0"/>
                            <a:ea typeface="Cambria Math" panose="02040503050406030204" pitchFamily="18" charset="0"/>
                          </a:rPr>
                          <m:t>𝑈𝑅𝐿𝐿</m:t>
                        </m:r>
                      </m:sub>
                    </m:sSub>
                    <m:r>
                      <a:rPr lang="en-US" sz="1400" i="1">
                        <a:latin typeface="Cambria Math" panose="02040503050406030204" pitchFamily="18" charset="0"/>
                      </a:rPr>
                      <m:t>(0)</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i="1">
                            <a:latin typeface="Cambria Math" panose="02040503050406030204" pitchFamily="18" charset="0"/>
                          </a:rPr>
                          <m:t>𝑐</m:t>
                        </m:r>
                      </m:sub>
                    </m:sSub>
                    <m:r>
                      <m:rPr>
                        <m:nor/>
                      </m:rPr>
                      <a:rPr lang="en-US" sz="1400">
                        <a:latin typeface="Cambria Math" panose="02040503050406030204" pitchFamily="18" charset="0"/>
                      </a:rPr>
                      <m:t> </m:t>
                    </m:r>
                    <m:r>
                      <m:rPr>
                        <m:nor/>
                      </m:rPr>
                      <a:rPr lang="en-US" sz="1400">
                        <a:latin typeface="Cambria Math" panose="02040503050406030204" pitchFamily="18" charset="0"/>
                      </a:rPr>
                      <m:t>and</m:t>
                    </m:r>
                    <m:r>
                      <a:rPr lang="en-US" sz="1400" i="1">
                        <a:latin typeface="Cambria Math" panose="02040503050406030204" pitchFamily="18" charset="0"/>
                      </a:rPr>
                      <m:t>,  </m:t>
                    </m:r>
                  </m:oMath>
                </a14:m>
                <a:endParaRPr lang="en-US" sz="1400" i="1" dirty="0">
                  <a:latin typeface="Cambria Math" panose="02040503050406030204" pitchFamily="18" charset="0"/>
                </a:endParaRPr>
              </a:p>
              <a:p>
                <a:pPr lvl="1"/>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i="1">
                            <a:latin typeface="Cambria Math" panose="02040503050406030204" pitchFamily="18" charset="0"/>
                            <a:ea typeface="Cambria Math" panose="02040503050406030204" pitchFamily="18" charset="0"/>
                          </a:rPr>
                          <m:t>𝑈𝑅𝐿𝐿</m:t>
                        </m:r>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dirty="0"/>
                  <a:t>= </a:t>
                </a:r>
                <a:r>
                  <a:rPr lang="en-US" sz="1400" i="1" dirty="0"/>
                  <a:t>max</a:t>
                </a:r>
                <a:r>
                  <a:rPr lang="en-US" sz="1400" dirty="0"/>
                  <a:t>( </a:t>
                </a:r>
                <a:r>
                  <a:rPr lang="en-US" sz="1400" i="1" dirty="0"/>
                  <a:t>max</a:t>
                </a:r>
                <a:r>
                  <a:rPr lang="en-US" sz="1400" baseline="-25000" dirty="0"/>
                  <a:t>i</a:t>
                </a:r>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𝑈𝑅𝐿𝐿𝐶</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oMath>
                </a14:m>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𝑈𝑅𝐿𝐿𝐶</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i="1">
                        <a:latin typeface="Cambria Math" panose="02040503050406030204" pitchFamily="18" charset="0"/>
                      </a:rPr>
                      <m:t>)</m:t>
                    </m:r>
                    <m:r>
                      <a:rPr lang="en-US" sz="1400">
                        <a:latin typeface="Cambria Math" panose="02040503050406030204" pitchFamily="18" charset="0"/>
                      </a:rPr>
                      <m:t>)</m:t>
                    </m:r>
                  </m:oMath>
                </a14:m>
                <a:r>
                  <a:rPr lang="en-US" sz="1400" baseline="30000" dirty="0"/>
                  <a: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i="1">
                            <a:latin typeface="Cambria Math" panose="02040503050406030204" pitchFamily="18" charset="0"/>
                          </a:rPr>
                          <m:t>𝑈𝑅𝐿𝐿𝐶</m:t>
                        </m:r>
                      </m:sub>
                    </m:sSub>
                    <m:r>
                      <m:rPr>
                        <m:nor/>
                      </m:rPr>
                      <a:rPr lang="en-US" sz="1400">
                        <a:latin typeface="Cambria Math" panose="02040503050406030204" pitchFamily="18" charset="0"/>
                      </a:rPr>
                      <m:t> </m:t>
                    </m:r>
                  </m:oMath>
                </a14:m>
                <a:r>
                  <a:rPr lang="en-US" sz="1400" dirty="0"/>
                  <a:t>(n-1)) 0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 ≤</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-1, </a:t>
                </a:r>
              </a:p>
              <a:p>
                <a:pPr lvl="1"/>
                <a14:m>
                  <m:oMath xmlns:m="http://schemas.openxmlformats.org/officeDocument/2006/math">
                    <m:r>
                      <a:rPr lang="en-US" sz="1400" i="1">
                        <a:latin typeface="Cambria Math" panose="02040503050406030204" pitchFamily="18" charset="0"/>
                      </a:rPr>
                      <m:t>𝐴𝑙𝑡𝑒𝑟𝑛𝑎𝑡𝑖𝑣𝑒𝑙𝑦</m:t>
                    </m:r>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  </m:t>
                        </m:r>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i="1">
                            <a:latin typeface="Cambria Math" panose="02040503050406030204" pitchFamily="18" charset="0"/>
                            <a:ea typeface="Cambria Math" panose="02040503050406030204" pitchFamily="18" charset="0"/>
                          </a:rPr>
                          <m:t>𝑈𝑅𝐿𝐿</m:t>
                        </m:r>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oMath>
                </a14:m>
                <a:r>
                  <a:rPr lang="en-US" sz="1400" dirty="0"/>
                  <a:t>= </a:t>
                </a:r>
                <a:r>
                  <a:rPr lang="en-US" sz="1400" i="1" dirty="0"/>
                  <a:t>max</a:t>
                </a:r>
                <a:r>
                  <a:rPr lang="en-US" sz="1400" dirty="0"/>
                  <a:t>(</a:t>
                </a:r>
                <a:r>
                  <a:rPr lang="en-US" sz="1400" i="1" dirty="0" err="1"/>
                  <a:t>max</a:t>
                </a:r>
                <a:r>
                  <a:rPr lang="en-US" sz="1400" i="1" baseline="-25000" dirty="0" err="1"/>
                  <a:t>k</a:t>
                </a:r>
                <a:r>
                  <a:rPr lang="en-US" sz="1400" baseline="-25000" dirty="0"/>
                  <a:t> </a:t>
                </a:r>
                <a:r>
                  <a:rPr lang="en-US" sz="1400" dirty="0"/>
                  <a:t>(</a:t>
                </a:r>
                <a:r>
                  <a:rPr lang="en-US" sz="1400" i="1" dirty="0"/>
                  <a:t>max</a:t>
                </a:r>
                <a:r>
                  <a:rPr lang="en-US" sz="1400" baseline="-25000" dirty="0"/>
                  <a:t>i</a:t>
                </a:r>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𝜆</m:t>
                        </m:r>
                      </m:e>
                      <m:sub>
                        <m:r>
                          <a:rPr lang="en-US" sz="1400" i="1">
                            <a:latin typeface="Cambria Math" panose="02040503050406030204" pitchFamily="18" charset="0"/>
                            <a:ea typeface="Cambria Math" panose="02040503050406030204" pitchFamily="18" charset="0"/>
                          </a:rPr>
                          <m:t>𝑎</m:t>
                        </m:r>
                        <m:r>
                          <a:rPr lang="en-US" sz="1400" i="1">
                            <a:latin typeface="Cambria Math" panose="02040503050406030204" pitchFamily="18" charset="0"/>
                            <a:ea typeface="Cambria Math" panose="02040503050406030204" pitchFamily="18" charset="0"/>
                          </a:rPr>
                          <m:t>, </m:t>
                        </m:r>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𝑈𝑅𝐿𝐿𝐶</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r>
                      <a:rPr lang="en-US" sz="1400" b="0" i="1" smtClean="0">
                        <a:latin typeface="Cambria Math" panose="02040503050406030204" pitchFamily="18" charset="0"/>
                      </a:rPr>
                      <m:t>−1)</m:t>
                    </m:r>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oMath>
                </a14:m>
                <a:r>
                  <a:rPr lang="en-US" sz="1400" dirty="0"/>
                  <a:t>-</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𝐴</m:t>
                        </m:r>
                      </m:e>
                      <m:sub>
                        <m:r>
                          <a:rPr lang="en-US" sz="1400" i="1">
                            <a:latin typeface="Cambria Math" panose="02040503050406030204" pitchFamily="18" charset="0"/>
                          </a:rPr>
                          <m:t>𝐷𝑈</m:t>
                        </m:r>
                        <m:d>
                          <m:dPr>
                            <m:ctrlPr>
                              <a:rPr lang="en-US" sz="1400" i="1">
                                <a:latin typeface="Cambria Math" panose="02040503050406030204" pitchFamily="18" charset="0"/>
                              </a:rPr>
                            </m:ctrlPr>
                          </m:dPr>
                          <m:e>
                            <m:r>
                              <a:rPr lang="en-US" sz="1400" i="1">
                                <a:latin typeface="Cambria Math" panose="02040503050406030204" pitchFamily="18" charset="0"/>
                              </a:rPr>
                              <m:t>𝑥</m:t>
                            </m:r>
                          </m:e>
                        </m:d>
                      </m:sub>
                    </m:sSub>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𝑘</m:t>
                    </m:r>
                    <m:r>
                      <a:rPr lang="en-US" sz="1400" b="0" i="1" smtClean="0">
                        <a:latin typeface="Cambria Math" panose="02040503050406030204" pitchFamily="18" charset="0"/>
                      </a:rPr>
                      <m:t>,</m:t>
                    </m:r>
                    <m:r>
                      <a:rPr lang="en-US" sz="1400" b="0" i="1" smtClean="0">
                        <a:latin typeface="Cambria Math" panose="02040503050406030204" pitchFamily="18" charset="0"/>
                      </a:rPr>
                      <m:t>𝑖</m:t>
                    </m:r>
                    <m:r>
                      <a:rPr lang="en-US" sz="1400" i="1">
                        <a:latin typeface="Cambria Math" panose="02040503050406030204" pitchFamily="18" charset="0"/>
                      </a:rPr>
                      <m:t>)</m:t>
                    </m:r>
                    <m:r>
                      <a:rPr lang="en-US" sz="1400">
                        <a:latin typeface="Cambria Math" panose="02040503050406030204" pitchFamily="18" charset="0"/>
                      </a:rPr>
                      <m:t>)</m:t>
                    </m:r>
                  </m:oMath>
                </a14:m>
                <a:r>
                  <a:rPr lang="en-US" sz="1400" baseline="30000" dirty="0"/>
                  <a:t>+</a:t>
                </a:r>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𝑃𝑅𝐵</m:t>
                        </m:r>
                        <m:r>
                          <a:rPr lang="en-US" sz="1400" i="1">
                            <a:latin typeface="Cambria Math" panose="02040503050406030204" pitchFamily="18" charset="0"/>
                          </a:rPr>
                          <m:t>_</m:t>
                        </m:r>
                        <m:r>
                          <a:rPr lang="en-US" sz="1400" i="1">
                            <a:latin typeface="Cambria Math" panose="02040503050406030204" pitchFamily="18" charset="0"/>
                          </a:rPr>
                          <m:t>𝐵𝑢𝑟𝑠𝑡</m:t>
                        </m:r>
                      </m:e>
                      <m:sub>
                        <m:r>
                          <a:rPr lang="en-US" sz="1400" i="1">
                            <a:latin typeface="Cambria Math" panose="02040503050406030204" pitchFamily="18" charset="0"/>
                          </a:rPr>
                          <m:t>𝑈𝑅𝐿𝐿𝐶</m:t>
                        </m:r>
                      </m:sub>
                    </m:sSub>
                    <m:r>
                      <m:rPr>
                        <m:nor/>
                      </m:rPr>
                      <a:rPr lang="en-US" sz="1400">
                        <a:latin typeface="Cambria Math" panose="02040503050406030204" pitchFamily="18" charset="0"/>
                      </a:rPr>
                      <m:t> (</m:t>
                    </m:r>
                    <m:r>
                      <m:rPr>
                        <m:nor/>
                      </m:rPr>
                      <a:rPr lang="en-US" sz="1400">
                        <a:latin typeface="Cambria Math" panose="02040503050406030204" pitchFamily="18" charset="0"/>
                      </a:rPr>
                      <m:t>n</m:t>
                    </m:r>
                    <m:r>
                      <m:rPr>
                        <m:nor/>
                      </m:rPr>
                      <a:rPr lang="en-US" sz="1400">
                        <a:latin typeface="Cambria Math" panose="02040503050406030204" pitchFamily="18" charset="0"/>
                      </a:rPr>
                      <m:t>−1)</m:t>
                    </m:r>
                  </m:oMath>
                </a14:m>
                <a:r>
                  <a:rPr lang="en-US" sz="1400" dirty="0"/>
                  <a:t>) 1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k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 L, 0 </a:t>
                </a:r>
                <a14:m>
                  <m:oMath xmlns:m="http://schemas.openxmlformats.org/officeDocument/2006/math">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 ≤</m:t>
                    </m:r>
                  </m:oMath>
                </a14:m>
                <a:r>
                  <a:rPr lang="en-US" sz="1400" dirty="0"/>
                  <a:t> </a:t>
                </a:r>
                <a14:m>
                  <m:oMath xmlns:m="http://schemas.openxmlformats.org/officeDocument/2006/math">
                    <m:r>
                      <a:rPr lang="en-US" sz="1400" i="1">
                        <a:latin typeface="Cambria Math" panose="02040503050406030204" pitchFamily="18" charset="0"/>
                        <a:ea typeface="Cambria Math" panose="02040503050406030204" pitchFamily="18" charset="0"/>
                      </a:rPr>
                      <m:t>∆</m:t>
                    </m:r>
                  </m:oMath>
                </a14:m>
                <a:r>
                  <a:rPr lang="en-US" sz="1400" dirty="0"/>
                  <a:t>-1, n&gt;L</a:t>
                </a:r>
              </a:p>
              <a:p>
                <a:endParaRPr lang="en-US" sz="1800" dirty="0"/>
              </a:p>
              <a:p>
                <a:r>
                  <a:rPr lang="en-US" sz="1800" dirty="0"/>
                  <a:t>Allocate per TTI PRBs,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𝐴</m:t>
                        </m:r>
                      </m:e>
                      <m:sub>
                        <m:r>
                          <a:rPr lang="en-US" sz="1800" i="1">
                            <a:latin typeface="Cambria Math" panose="02040503050406030204" pitchFamily="18" charset="0"/>
                          </a:rPr>
                          <m:t>𝐷𝑈</m:t>
                        </m:r>
                        <m:d>
                          <m:dPr>
                            <m:ctrlPr>
                              <a:rPr lang="en-US" sz="1800" i="1">
                                <a:latin typeface="Cambria Math" panose="02040503050406030204" pitchFamily="18" charset="0"/>
                              </a:rPr>
                            </m:ctrlPr>
                          </m:dPr>
                          <m:e>
                            <m:r>
                              <a:rPr lang="en-US" sz="1800" i="1">
                                <a:latin typeface="Cambria Math" panose="02040503050406030204" pitchFamily="18" charset="0"/>
                              </a:rPr>
                              <m:t>𝑥</m:t>
                            </m:r>
                          </m:e>
                        </m:d>
                      </m:sub>
                    </m:sSub>
                    <m:r>
                      <a:rPr lang="en-US" sz="1800" i="1">
                        <a:latin typeface="Cambria Math" panose="02040503050406030204" pitchFamily="18" charset="0"/>
                      </a:rPr>
                      <m:t>(</m:t>
                    </m:r>
                    <m:r>
                      <a:rPr lang="en-US" sz="1800" i="1">
                        <a:latin typeface="Cambria Math" panose="02040503050406030204" pitchFamily="18" charset="0"/>
                      </a:rPr>
                      <m:t>𝑛</m:t>
                    </m:r>
                    <m:r>
                      <a:rPr lang="en-US" sz="1800" i="1">
                        <a:latin typeface="Cambria Math" panose="02040503050406030204" pitchFamily="18" charset="0"/>
                      </a:rPr>
                      <m:t>+1, </m:t>
                    </m:r>
                    <m:r>
                      <a:rPr lang="en-US" sz="1800" b="0" i="1" smtClean="0">
                        <a:latin typeface="Cambria Math" panose="02040503050406030204" pitchFamily="18" charset="0"/>
                      </a:rPr>
                      <m:t>𝑖</m:t>
                    </m:r>
                    <m:r>
                      <a:rPr lang="en-US" sz="1800" i="1">
                        <a:latin typeface="Cambria Math" panose="02040503050406030204" pitchFamily="18" charset="0"/>
                      </a:rPr>
                      <m:t>)</m:t>
                    </m:r>
                  </m:oMath>
                </a14:m>
                <a:r>
                  <a:rPr lang="en-US" sz="1800" dirty="0"/>
                  <a:t> for the following interval (n+1)</a:t>
                </a:r>
                <a:r>
                  <a:rPr lang="en-US" sz="1800" baseline="30000" dirty="0" err="1"/>
                  <a:t>th</a:t>
                </a:r>
                <a:r>
                  <a:rPr lang="en-US" sz="1800" dirty="0"/>
                  <a:t> </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r>
                  <a:rPr lang="en-US" sz="1800" dirty="0"/>
                  <a:t> TTIs using </a:t>
                </a:r>
                <a14:m>
                  <m:oMath xmlns:m="http://schemas.openxmlformats.org/officeDocument/2006/math">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𝛾</m:t>
                        </m:r>
                      </m:e>
                      <m:sub>
                        <m:r>
                          <a:rPr lang="en-US" sz="1800" i="1">
                            <a:latin typeface="Cambria Math" panose="02040503050406030204" pitchFamily="18" charset="0"/>
                          </a:rPr>
                          <m:t>𝐷𝑈</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sub>
                      <m:sup>
                        <m:r>
                          <a:rPr lang="en-US" sz="1800" i="1">
                            <a:latin typeface="Cambria Math" panose="02040503050406030204" pitchFamily="18" charset="0"/>
                            <a:ea typeface="Cambria Math" panose="02040503050406030204" pitchFamily="18" charset="0"/>
                          </a:rPr>
                          <m:t>∆</m:t>
                        </m:r>
                      </m:sup>
                    </m:sSubSup>
                  </m:oMath>
                </a14:m>
                <a:r>
                  <a:rPr lang="en-US" sz="1800" dirty="0"/>
                  <a:t>, as per the slice policy requirements</a:t>
                </a:r>
              </a:p>
              <a:p>
                <a:endParaRPr lang="en-US" sz="1800" dirty="0"/>
              </a:p>
              <a:p>
                <a:endParaRPr lang="en-US" sz="1800" dirty="0"/>
              </a:p>
            </p:txBody>
          </p:sp>
        </mc:Choice>
        <mc:Fallback xmlns="">
          <p:sp>
            <p:nvSpPr>
              <p:cNvPr id="3" name="Content Placeholder 2">
                <a:extLst>
                  <a:ext uri="{FF2B5EF4-FFF2-40B4-BE49-F238E27FC236}">
                    <a16:creationId xmlns:a16="http://schemas.microsoft.com/office/drawing/2014/main" id="{2A2CB1A5-2D61-7045-8E8B-F5E7EE6D93FB}"/>
                  </a:ext>
                </a:extLst>
              </p:cNvPr>
              <p:cNvSpPr>
                <a:spLocks noGrp="1" noRot="1" noChangeAspect="1" noMove="1" noResize="1" noEditPoints="1" noAdjustHandles="1" noChangeArrowheads="1" noChangeShapeType="1" noTextEdit="1"/>
              </p:cNvSpPr>
              <p:nvPr>
                <p:ph idx="1"/>
              </p:nvPr>
            </p:nvSpPr>
            <p:spPr>
              <a:xfrm>
                <a:off x="-90584" y="959132"/>
                <a:ext cx="7540149" cy="6142380"/>
              </a:xfrm>
              <a:blipFill>
                <a:blip r:embed="rId2"/>
                <a:stretch>
                  <a:fillRect l="-504" t="-206" r="-67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F464EFDB-0E0A-6A4B-964D-A0DBA4EC2C39}"/>
              </a:ext>
            </a:extLst>
          </p:cNvPr>
          <p:cNvCxnSpPr/>
          <p:nvPr/>
        </p:nvCxnSpPr>
        <p:spPr>
          <a:xfrm>
            <a:off x="7458275" y="1454218"/>
            <a:ext cx="383177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C798748-B166-1747-99D2-54D3FC77391C}"/>
              </a:ext>
            </a:extLst>
          </p:cNvPr>
          <p:cNvCxnSpPr/>
          <p:nvPr/>
        </p:nvCxnSpPr>
        <p:spPr>
          <a:xfrm>
            <a:off x="7458275" y="1346417"/>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FC2BD1-6126-D044-834C-FEB7256ABDC9}"/>
              </a:ext>
            </a:extLst>
          </p:cNvPr>
          <p:cNvCxnSpPr/>
          <p:nvPr/>
        </p:nvCxnSpPr>
        <p:spPr>
          <a:xfrm>
            <a:off x="8464115" y="1346417"/>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99428C3-83F7-B24B-9A60-21DA10493696}"/>
              </a:ext>
            </a:extLst>
          </p:cNvPr>
          <p:cNvCxnSpPr/>
          <p:nvPr/>
        </p:nvCxnSpPr>
        <p:spPr>
          <a:xfrm>
            <a:off x="9369807" y="1346417"/>
            <a:ext cx="0" cy="281973"/>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6FA808-7233-C140-BBA5-76705F13E553}"/>
                  </a:ext>
                </a:extLst>
              </p:cNvPr>
              <p:cNvSpPr txBox="1"/>
              <p:nvPr/>
            </p:nvSpPr>
            <p:spPr>
              <a:xfrm>
                <a:off x="7284104" y="1099221"/>
                <a:ext cx="1358538" cy="29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i="1">
                              <a:latin typeface="Cambria Math" panose="02040503050406030204" pitchFamily="18" charset="0"/>
                            </a:rPr>
                            <m:t>∗</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r>
                        <a:rPr lang="en-US" sz="1200" i="1">
                          <a:latin typeface="Cambria Math" panose="02040503050406030204" pitchFamily="18" charset="0"/>
                        </a:rPr>
                        <m:t>𝑖</m:t>
                      </m:r>
                      <m:r>
                        <a:rPr lang="en-US" sz="1200" i="1">
                          <a:latin typeface="Cambria Math" panose="02040503050406030204" pitchFamily="18" charset="0"/>
                        </a:rPr>
                        <m:t>)</m:t>
                      </m:r>
                    </m:oMath>
                  </m:oMathPara>
                </a14:m>
                <a:endParaRPr lang="en-US" sz="1200" dirty="0"/>
              </a:p>
            </p:txBody>
          </p:sp>
        </mc:Choice>
        <mc:Fallback xmlns="">
          <p:sp>
            <p:nvSpPr>
              <p:cNvPr id="8" name="TextBox 7">
                <a:extLst>
                  <a:ext uri="{FF2B5EF4-FFF2-40B4-BE49-F238E27FC236}">
                    <a16:creationId xmlns:a16="http://schemas.microsoft.com/office/drawing/2014/main" id="{AF6FA808-7233-C140-BBA5-76705F13E553}"/>
                  </a:ext>
                </a:extLst>
              </p:cNvPr>
              <p:cNvSpPr txBox="1">
                <a:spLocks noRot="1" noChangeAspect="1" noMove="1" noResize="1" noEditPoints="1" noAdjustHandles="1" noChangeArrowheads="1" noChangeShapeType="1" noTextEdit="1"/>
              </p:cNvSpPr>
              <p:nvPr/>
            </p:nvSpPr>
            <p:spPr>
              <a:xfrm>
                <a:off x="7284104" y="1099221"/>
                <a:ext cx="1358538" cy="29944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C7BEF9-D4CC-B341-94AD-F1635E9927C7}"/>
                  </a:ext>
                </a:extLst>
              </p:cNvPr>
              <p:cNvSpPr txBox="1"/>
              <p:nvPr/>
            </p:nvSpPr>
            <p:spPr>
              <a:xfrm>
                <a:off x="10345166" y="1037548"/>
                <a:ext cx="1358538" cy="29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i="1">
                              <a:latin typeface="Cambria Math" panose="02040503050406030204" pitchFamily="18" charset="0"/>
                            </a:rPr>
                            <m:t>∗</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oMath>
                  </m:oMathPara>
                </a14:m>
                <a:endParaRPr lang="en-US" sz="1200" dirty="0"/>
              </a:p>
            </p:txBody>
          </p:sp>
        </mc:Choice>
        <mc:Fallback xmlns="">
          <p:sp>
            <p:nvSpPr>
              <p:cNvPr id="9" name="TextBox 8">
                <a:extLst>
                  <a:ext uri="{FF2B5EF4-FFF2-40B4-BE49-F238E27FC236}">
                    <a16:creationId xmlns:a16="http://schemas.microsoft.com/office/drawing/2014/main" id="{F0C7BEF9-D4CC-B341-94AD-F1635E9927C7}"/>
                  </a:ext>
                </a:extLst>
              </p:cNvPr>
              <p:cNvSpPr txBox="1">
                <a:spLocks noRot="1" noChangeAspect="1" noMove="1" noResize="1" noEditPoints="1" noAdjustHandles="1" noChangeArrowheads="1" noChangeShapeType="1" noTextEdit="1"/>
              </p:cNvSpPr>
              <p:nvPr/>
            </p:nvSpPr>
            <p:spPr>
              <a:xfrm>
                <a:off x="10345166" y="1037548"/>
                <a:ext cx="1358538" cy="299441"/>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27500D9-037C-E541-8338-75B55215A032}"/>
              </a:ext>
            </a:extLst>
          </p:cNvPr>
          <p:cNvSpPr txBox="1"/>
          <p:nvPr/>
        </p:nvSpPr>
        <p:spPr>
          <a:xfrm>
            <a:off x="7397318" y="1630662"/>
            <a:ext cx="269966" cy="369332"/>
          </a:xfrm>
          <a:prstGeom prst="rect">
            <a:avLst/>
          </a:prstGeom>
          <a:noFill/>
        </p:spPr>
        <p:txBody>
          <a:bodyPr wrap="square" rtlCol="0">
            <a:spAutoFit/>
          </a:bodyPr>
          <a:lstStyle/>
          <a:p>
            <a:r>
              <a:rPr lang="en-US" dirty="0"/>
              <a:t>n</a:t>
            </a:r>
          </a:p>
        </p:txBody>
      </p:sp>
      <p:cxnSp>
        <p:nvCxnSpPr>
          <p:cNvPr id="11" name="Straight Connector 10">
            <a:extLst>
              <a:ext uri="{FF2B5EF4-FFF2-40B4-BE49-F238E27FC236}">
                <a16:creationId xmlns:a16="http://schemas.microsoft.com/office/drawing/2014/main" id="{7EE9AA8A-980C-BA48-ADEB-A66998502BFE}"/>
              </a:ext>
            </a:extLst>
          </p:cNvPr>
          <p:cNvCxnSpPr/>
          <p:nvPr/>
        </p:nvCxnSpPr>
        <p:spPr>
          <a:xfrm>
            <a:off x="10654322" y="1313231"/>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642528-92D2-3B45-9930-31449669FE01}"/>
              </a:ext>
            </a:extLst>
          </p:cNvPr>
          <p:cNvCxnSpPr/>
          <p:nvPr/>
        </p:nvCxnSpPr>
        <p:spPr>
          <a:xfrm>
            <a:off x="11290046" y="1298520"/>
            <a:ext cx="0" cy="281973"/>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5BEDC2D-EBD3-F14F-ADC7-C480B805AA9B}"/>
                  </a:ext>
                </a:extLst>
              </p:cNvPr>
              <p:cNvSpPr txBox="1"/>
              <p:nvPr/>
            </p:nvSpPr>
            <p:spPr>
              <a:xfrm>
                <a:off x="8326956" y="1099221"/>
                <a:ext cx="1358538" cy="29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i="1">
                              <a:latin typeface="Cambria Math" panose="02040503050406030204" pitchFamily="18" charset="0"/>
                            </a:rPr>
                            <m:t>∗</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,2)</m:t>
                      </m:r>
                    </m:oMath>
                  </m:oMathPara>
                </a14:m>
                <a:endParaRPr lang="en-US" sz="1200" dirty="0"/>
              </a:p>
            </p:txBody>
          </p:sp>
        </mc:Choice>
        <mc:Fallback xmlns="">
          <p:sp>
            <p:nvSpPr>
              <p:cNvPr id="13" name="TextBox 12">
                <a:extLst>
                  <a:ext uri="{FF2B5EF4-FFF2-40B4-BE49-F238E27FC236}">
                    <a16:creationId xmlns:a16="http://schemas.microsoft.com/office/drawing/2014/main" id="{C5BEDC2D-EBD3-F14F-ADC7-C480B805AA9B}"/>
                  </a:ext>
                </a:extLst>
              </p:cNvPr>
              <p:cNvSpPr txBox="1">
                <a:spLocks noRot="1" noChangeAspect="1" noMove="1" noResize="1" noEditPoints="1" noAdjustHandles="1" noChangeArrowheads="1" noChangeShapeType="1" noTextEdit="1"/>
              </p:cNvSpPr>
              <p:nvPr/>
            </p:nvSpPr>
            <p:spPr>
              <a:xfrm>
                <a:off x="8326956" y="1099221"/>
                <a:ext cx="1358538" cy="299441"/>
              </a:xfrm>
              <a:prstGeom prst="rect">
                <a:avLst/>
              </a:prstGeom>
              <a:blipFill>
                <a:blip r:embed="rId5"/>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B16E1B87-D302-9741-9DF0-A5B5C5F44C16}"/>
              </a:ext>
            </a:extLst>
          </p:cNvPr>
          <p:cNvCxnSpPr>
            <a:cxnSpLocks/>
          </p:cNvCxnSpPr>
          <p:nvPr/>
        </p:nvCxnSpPr>
        <p:spPr>
          <a:xfrm>
            <a:off x="7667284" y="734933"/>
            <a:ext cx="323306" cy="3642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AE36C0C-DCFD-4844-BFF8-E57594C1919C}"/>
              </a:ext>
            </a:extLst>
          </p:cNvPr>
          <p:cNvSpPr txBox="1"/>
          <p:nvPr/>
        </p:nvSpPr>
        <p:spPr>
          <a:xfrm>
            <a:off x="11024435" y="1619053"/>
            <a:ext cx="860677" cy="369332"/>
          </a:xfrm>
          <a:prstGeom prst="rect">
            <a:avLst/>
          </a:prstGeom>
          <a:noFill/>
        </p:spPr>
        <p:txBody>
          <a:bodyPr wrap="square" rtlCol="0">
            <a:spAutoFit/>
          </a:bodyPr>
          <a:lstStyle/>
          <a:p>
            <a:r>
              <a:rPr lang="en-US" dirty="0"/>
              <a:t>n+1</a:t>
            </a:r>
          </a:p>
        </p:txBody>
      </p:sp>
      <p:cxnSp>
        <p:nvCxnSpPr>
          <p:cNvPr id="30" name="Straight Connector 29">
            <a:extLst>
              <a:ext uri="{FF2B5EF4-FFF2-40B4-BE49-F238E27FC236}">
                <a16:creationId xmlns:a16="http://schemas.microsoft.com/office/drawing/2014/main" id="{8380825D-E017-4049-9995-BD4B395E4466}"/>
              </a:ext>
            </a:extLst>
          </p:cNvPr>
          <p:cNvCxnSpPr/>
          <p:nvPr/>
        </p:nvCxnSpPr>
        <p:spPr>
          <a:xfrm>
            <a:off x="7525403" y="2663539"/>
            <a:ext cx="383177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E4755E-4921-A249-BCAE-C146F4AF8E4A}"/>
              </a:ext>
            </a:extLst>
          </p:cNvPr>
          <p:cNvCxnSpPr/>
          <p:nvPr/>
        </p:nvCxnSpPr>
        <p:spPr>
          <a:xfrm>
            <a:off x="7525403" y="2555738"/>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5F47929-FBE6-3848-B15F-1F566DF3D790}"/>
              </a:ext>
            </a:extLst>
          </p:cNvPr>
          <p:cNvCxnSpPr/>
          <p:nvPr/>
        </p:nvCxnSpPr>
        <p:spPr>
          <a:xfrm>
            <a:off x="8531243" y="2555738"/>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4A0034A-0018-A44B-BFE2-D7ECCCFB343C}"/>
              </a:ext>
            </a:extLst>
          </p:cNvPr>
          <p:cNvCxnSpPr/>
          <p:nvPr/>
        </p:nvCxnSpPr>
        <p:spPr>
          <a:xfrm>
            <a:off x="9436935" y="2555738"/>
            <a:ext cx="0" cy="281973"/>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E5D5CE9-A43C-764F-BAEB-27E952344212}"/>
                  </a:ext>
                </a:extLst>
              </p:cNvPr>
              <p:cNvSpPr txBox="1"/>
              <p:nvPr/>
            </p:nvSpPr>
            <p:spPr>
              <a:xfrm>
                <a:off x="7284104" y="2779084"/>
                <a:ext cx="1358538" cy="3122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𝐴</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b="0" i="1" smtClean="0">
                              <a:latin typeface="Cambria Math" panose="02040503050406030204" pitchFamily="18" charset="0"/>
                            </a:rPr>
                            <m:t>1</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b="0" i="1" smtClean="0">
                          <a:latin typeface="Cambria Math" panose="02040503050406030204" pitchFamily="18" charset="0"/>
                        </a:rPr>
                        <m:t>+1</m:t>
                      </m:r>
                      <m:r>
                        <a:rPr lang="en-US" sz="1200" i="1">
                          <a:latin typeface="Cambria Math" panose="02040503050406030204" pitchFamily="18" charset="0"/>
                        </a:rPr>
                        <m:t>)</m:t>
                      </m:r>
                    </m:oMath>
                  </m:oMathPara>
                </a14:m>
                <a:endParaRPr lang="en-US" sz="1200" dirty="0"/>
              </a:p>
            </p:txBody>
          </p:sp>
        </mc:Choice>
        <mc:Fallback xmlns="">
          <p:sp>
            <p:nvSpPr>
              <p:cNvPr id="34" name="TextBox 33">
                <a:extLst>
                  <a:ext uri="{FF2B5EF4-FFF2-40B4-BE49-F238E27FC236}">
                    <a16:creationId xmlns:a16="http://schemas.microsoft.com/office/drawing/2014/main" id="{3E5D5CE9-A43C-764F-BAEB-27E952344212}"/>
                  </a:ext>
                </a:extLst>
              </p:cNvPr>
              <p:cNvSpPr txBox="1">
                <a:spLocks noRot="1" noChangeAspect="1" noMove="1" noResize="1" noEditPoints="1" noAdjustHandles="1" noChangeArrowheads="1" noChangeShapeType="1" noTextEdit="1"/>
              </p:cNvSpPr>
              <p:nvPr/>
            </p:nvSpPr>
            <p:spPr>
              <a:xfrm>
                <a:off x="7284104" y="2779084"/>
                <a:ext cx="1358538" cy="312201"/>
              </a:xfrm>
              <a:prstGeom prst="rect">
                <a:avLst/>
              </a:prstGeom>
              <a:blipFill>
                <a:blip r:embed="rId6"/>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91A18E24-05FC-3141-9F51-A7F38B52C02E}"/>
              </a:ext>
            </a:extLst>
          </p:cNvPr>
          <p:cNvSpPr txBox="1"/>
          <p:nvPr/>
        </p:nvSpPr>
        <p:spPr>
          <a:xfrm>
            <a:off x="7291367" y="2186406"/>
            <a:ext cx="888271" cy="369332"/>
          </a:xfrm>
          <a:prstGeom prst="rect">
            <a:avLst/>
          </a:prstGeom>
          <a:noFill/>
        </p:spPr>
        <p:txBody>
          <a:bodyPr wrap="square" rtlCol="0">
            <a:spAutoFit/>
          </a:bodyPr>
          <a:lstStyle/>
          <a:p>
            <a:r>
              <a:rPr lang="en-US" dirty="0"/>
              <a:t>n+1</a:t>
            </a:r>
          </a:p>
        </p:txBody>
      </p:sp>
      <p:cxnSp>
        <p:nvCxnSpPr>
          <p:cNvPr id="37" name="Straight Connector 36">
            <a:extLst>
              <a:ext uri="{FF2B5EF4-FFF2-40B4-BE49-F238E27FC236}">
                <a16:creationId xmlns:a16="http://schemas.microsoft.com/office/drawing/2014/main" id="{255070E5-1862-F043-A084-196ECBDA5FF8}"/>
              </a:ext>
            </a:extLst>
          </p:cNvPr>
          <p:cNvCxnSpPr/>
          <p:nvPr/>
        </p:nvCxnSpPr>
        <p:spPr>
          <a:xfrm>
            <a:off x="10721450" y="2522552"/>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6D0AF20-B951-5F43-AA91-4D7B68915E93}"/>
              </a:ext>
            </a:extLst>
          </p:cNvPr>
          <p:cNvCxnSpPr/>
          <p:nvPr/>
        </p:nvCxnSpPr>
        <p:spPr>
          <a:xfrm>
            <a:off x="11357174" y="2507841"/>
            <a:ext cx="0" cy="2819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F232C9-5FEB-984F-A71A-8298BD58D41B}"/>
              </a:ext>
            </a:extLst>
          </p:cNvPr>
          <p:cNvCxnSpPr>
            <a:cxnSpLocks/>
          </p:cNvCxnSpPr>
          <p:nvPr/>
        </p:nvCxnSpPr>
        <p:spPr>
          <a:xfrm flipH="1">
            <a:off x="7908580" y="3091285"/>
            <a:ext cx="141241" cy="4687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B996E9F-3187-3849-94EB-71BAF3AD3767}"/>
              </a:ext>
            </a:extLst>
          </p:cNvPr>
          <p:cNvSpPr txBox="1"/>
          <p:nvPr/>
        </p:nvSpPr>
        <p:spPr>
          <a:xfrm>
            <a:off x="11083901" y="2141296"/>
            <a:ext cx="860677" cy="369332"/>
          </a:xfrm>
          <a:prstGeom prst="rect">
            <a:avLst/>
          </a:prstGeom>
          <a:noFill/>
        </p:spPr>
        <p:txBody>
          <a:bodyPr wrap="square" rtlCol="0">
            <a:spAutoFit/>
          </a:bodyPr>
          <a:lstStyle/>
          <a:p>
            <a:r>
              <a:rPr lang="en-US" dirty="0"/>
              <a:t>n+2</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DB4B2D5-CBC8-864F-A3DE-F23466A15D13}"/>
                  </a:ext>
                </a:extLst>
              </p:cNvPr>
              <p:cNvSpPr txBox="1"/>
              <p:nvPr/>
            </p:nvSpPr>
            <p:spPr>
              <a:xfrm>
                <a:off x="8365782" y="2768504"/>
                <a:ext cx="1358538" cy="3125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𝐴</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b="0" i="1" smtClean="0">
                              <a:latin typeface="Cambria Math" panose="02040503050406030204" pitchFamily="18" charset="0"/>
                            </a:rPr>
                            <m:t>2</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b="0" i="1" smtClean="0">
                          <a:latin typeface="Cambria Math" panose="02040503050406030204" pitchFamily="18" charset="0"/>
                        </a:rPr>
                        <m:t>+1</m:t>
                      </m:r>
                      <m:r>
                        <a:rPr lang="en-US" sz="1200" i="1">
                          <a:latin typeface="Cambria Math" panose="02040503050406030204" pitchFamily="18" charset="0"/>
                        </a:rPr>
                        <m:t>)</m:t>
                      </m:r>
                    </m:oMath>
                  </m:oMathPara>
                </a14:m>
                <a:endParaRPr lang="en-US" sz="1200" dirty="0"/>
              </a:p>
            </p:txBody>
          </p:sp>
        </mc:Choice>
        <mc:Fallback xmlns="">
          <p:sp>
            <p:nvSpPr>
              <p:cNvPr id="45" name="TextBox 44">
                <a:extLst>
                  <a:ext uri="{FF2B5EF4-FFF2-40B4-BE49-F238E27FC236}">
                    <a16:creationId xmlns:a16="http://schemas.microsoft.com/office/drawing/2014/main" id="{EDB4B2D5-CBC8-864F-A3DE-F23466A15D13}"/>
                  </a:ext>
                </a:extLst>
              </p:cNvPr>
              <p:cNvSpPr txBox="1">
                <a:spLocks noRot="1" noChangeAspect="1" noMove="1" noResize="1" noEditPoints="1" noAdjustHandles="1" noChangeArrowheads="1" noChangeShapeType="1" noTextEdit="1"/>
              </p:cNvSpPr>
              <p:nvPr/>
            </p:nvSpPr>
            <p:spPr>
              <a:xfrm>
                <a:off x="8365782" y="2768504"/>
                <a:ext cx="1358538" cy="312586"/>
              </a:xfrm>
              <a:prstGeom prst="rect">
                <a:avLst/>
              </a:prstGeom>
              <a:blipFill>
                <a:blip r:embed="rId7"/>
                <a:stretch>
                  <a:fillRect/>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BB973247-CBA6-024F-9E59-8FCD00501331}"/>
              </a:ext>
            </a:extLst>
          </p:cNvPr>
          <p:cNvCxnSpPr>
            <a:cxnSpLocks/>
          </p:cNvCxnSpPr>
          <p:nvPr/>
        </p:nvCxnSpPr>
        <p:spPr>
          <a:xfrm flipH="1">
            <a:off x="8931069" y="3082414"/>
            <a:ext cx="141241" cy="4687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3E8D436-305E-3A4A-84E4-B3B7CCB8D10A}"/>
              </a:ext>
            </a:extLst>
          </p:cNvPr>
          <p:cNvCxnSpPr>
            <a:cxnSpLocks/>
          </p:cNvCxnSpPr>
          <p:nvPr/>
        </p:nvCxnSpPr>
        <p:spPr>
          <a:xfrm flipH="1">
            <a:off x="10854481" y="3070745"/>
            <a:ext cx="141241" cy="4687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4475D74-FEC5-F548-BBD2-97DD5F79AD74}"/>
                  </a:ext>
                </a:extLst>
              </p:cNvPr>
              <p:cNvSpPr txBox="1"/>
              <p:nvPr/>
            </p:nvSpPr>
            <p:spPr>
              <a:xfrm>
                <a:off x="10404632" y="2757266"/>
                <a:ext cx="1358538" cy="3172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b="0" i="1" smtClean="0">
                              <a:latin typeface="Cambria Math" panose="02040503050406030204" pitchFamily="18" charset="0"/>
                            </a:rPr>
                            <m:t>𝐴</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i="1">
                                  <a:latin typeface="Cambria Math" panose="02040503050406030204" pitchFamily="18" charset="0"/>
                                </a:rPr>
                                <m:t>𝑥</m:t>
                              </m:r>
                            </m:e>
                          </m:d>
                        </m:sub>
                        <m:sup>
                          <m:r>
                            <a:rPr lang="en-US" sz="1200" i="1">
                              <a:latin typeface="Cambria Math" panose="02040503050406030204" pitchFamily="18" charset="0"/>
                              <a:ea typeface="Cambria Math" panose="02040503050406030204" pitchFamily="18" charset="0"/>
                            </a:rPr>
                            <m:t>∆</m:t>
                          </m:r>
                        </m:sup>
                      </m:sSubSup>
                      <m:r>
                        <a:rPr lang="en-US" sz="1200" i="1">
                          <a:latin typeface="Cambria Math" panose="02040503050406030204" pitchFamily="18" charset="0"/>
                        </a:rPr>
                        <m:t>(</m:t>
                      </m:r>
                      <m:r>
                        <a:rPr lang="en-US" sz="1200" i="1">
                          <a:latin typeface="Cambria Math" panose="02040503050406030204" pitchFamily="18" charset="0"/>
                        </a:rPr>
                        <m:t>𝑛</m:t>
                      </m:r>
                      <m:r>
                        <a:rPr lang="en-US" sz="1200" b="0" i="1" smtClean="0">
                          <a:latin typeface="Cambria Math" panose="02040503050406030204" pitchFamily="18" charset="0"/>
                        </a:rPr>
                        <m:t>+1</m:t>
                      </m:r>
                      <m:r>
                        <a:rPr lang="en-US" sz="1200" i="1">
                          <a:latin typeface="Cambria Math" panose="02040503050406030204" pitchFamily="18" charset="0"/>
                        </a:rPr>
                        <m:t>)</m:t>
                      </m:r>
                    </m:oMath>
                  </m:oMathPara>
                </a14:m>
                <a:endParaRPr lang="en-US" sz="1200" dirty="0"/>
              </a:p>
            </p:txBody>
          </p:sp>
        </mc:Choice>
        <mc:Fallback xmlns="">
          <p:sp>
            <p:nvSpPr>
              <p:cNvPr id="48" name="TextBox 47">
                <a:extLst>
                  <a:ext uri="{FF2B5EF4-FFF2-40B4-BE49-F238E27FC236}">
                    <a16:creationId xmlns:a16="http://schemas.microsoft.com/office/drawing/2014/main" id="{F4475D74-FEC5-F548-BBD2-97DD5F79AD74}"/>
                  </a:ext>
                </a:extLst>
              </p:cNvPr>
              <p:cNvSpPr txBox="1">
                <a:spLocks noRot="1" noChangeAspect="1" noMove="1" noResize="1" noEditPoints="1" noAdjustHandles="1" noChangeArrowheads="1" noChangeShapeType="1" noTextEdit="1"/>
              </p:cNvSpPr>
              <p:nvPr/>
            </p:nvSpPr>
            <p:spPr>
              <a:xfrm>
                <a:off x="10404632" y="2757266"/>
                <a:ext cx="1358538" cy="317266"/>
              </a:xfrm>
              <a:prstGeom prst="rect">
                <a:avLst/>
              </a:prstGeom>
              <a:blipFill>
                <a:blip r:embed="rId8"/>
                <a:stretch>
                  <a:fillRect b="-3846"/>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6180FBEC-D81A-ED46-B4A7-C007DB2AC578}"/>
              </a:ext>
            </a:extLst>
          </p:cNvPr>
          <p:cNvCxnSpPr>
            <a:cxnSpLocks/>
          </p:cNvCxnSpPr>
          <p:nvPr/>
        </p:nvCxnSpPr>
        <p:spPr>
          <a:xfrm>
            <a:off x="8551341" y="712073"/>
            <a:ext cx="323306" cy="3642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79CDC3-89AB-5C4A-8BF2-14A6D2065868}"/>
              </a:ext>
            </a:extLst>
          </p:cNvPr>
          <p:cNvCxnSpPr>
            <a:cxnSpLocks/>
          </p:cNvCxnSpPr>
          <p:nvPr/>
        </p:nvCxnSpPr>
        <p:spPr>
          <a:xfrm>
            <a:off x="10632510" y="651014"/>
            <a:ext cx="323306" cy="3642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497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25C09-C406-8549-BA6D-C71CF453256F}"/>
              </a:ext>
            </a:extLst>
          </p:cNvPr>
          <p:cNvSpPr>
            <a:spLocks noGrp="1"/>
          </p:cNvSpPr>
          <p:nvPr>
            <p:ph type="title"/>
          </p:nvPr>
        </p:nvSpPr>
        <p:spPr>
          <a:xfrm>
            <a:off x="97108" y="55135"/>
            <a:ext cx="6158196" cy="887603"/>
          </a:xfrm>
        </p:spPr>
        <p:txBody>
          <a:bodyPr>
            <a:normAutofit/>
          </a:bodyPr>
          <a:lstStyle/>
          <a:p>
            <a:r>
              <a:rPr lang="en-US" sz="3600" dirty="0"/>
              <a:t>Considering DU System 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34D4BA-B57A-9E4C-AA2A-BA3284A3703C}"/>
                  </a:ext>
                </a:extLst>
              </p:cNvPr>
              <p:cNvSpPr>
                <a:spLocks noGrp="1"/>
              </p:cNvSpPr>
              <p:nvPr>
                <p:ph idx="1"/>
              </p:nvPr>
            </p:nvSpPr>
            <p:spPr>
              <a:xfrm>
                <a:off x="46867" y="820626"/>
                <a:ext cx="6661687" cy="5852866"/>
              </a:xfrm>
            </p:spPr>
            <p:txBody>
              <a:bodyPr>
                <a:noAutofit/>
              </a:bodyPr>
              <a:lstStyle/>
              <a:p>
                <a:r>
                  <a:rPr lang="en-US" sz="2000" dirty="0"/>
                  <a:t>In addition to Arrival and Buffer statistics, the utility parameter defines the satisfaction of the demand for allocation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𝐷𝑈</m:t>
                        </m:r>
                        <m:d>
                          <m:dPr>
                            <m:ctrlPr>
                              <a:rPr lang="en-US" sz="2000" i="1">
                                <a:latin typeface="Cambria Math" panose="02040503050406030204" pitchFamily="18" charset="0"/>
                              </a:rPr>
                            </m:ctrlPr>
                          </m:dPr>
                          <m:e>
                            <m:r>
                              <a:rPr lang="en-US" sz="2000" i="1">
                                <a:latin typeface="Cambria Math" panose="02040503050406030204" pitchFamily="18" charset="0"/>
                              </a:rPr>
                              <m:t>1</m:t>
                            </m:r>
                          </m:e>
                        </m:d>
                      </m:sub>
                    </m:sSub>
                    <m:r>
                      <a:rPr lang="en-US" sz="2000" i="1">
                        <a:latin typeface="Cambria Math" panose="02040503050406030204" pitchFamily="18" charset="0"/>
                      </a:rPr>
                      <m:t>(</m:t>
                    </m:r>
                    <m:r>
                      <a:rPr lang="en-US" sz="2000" i="1">
                        <a:latin typeface="Cambria Math" panose="02040503050406030204" pitchFamily="18" charset="0"/>
                      </a:rPr>
                      <m:t>𝑛</m:t>
                    </m:r>
                  </m:oMath>
                </a14:m>
                <a:r>
                  <a:rPr lang="en-US" sz="2000" dirty="0"/>
                  <a:t>-1) in instance (n-1).</a:t>
                </a:r>
              </a:p>
              <a:p>
                <a:r>
                  <a:rPr lang="en-US" sz="2000" dirty="0"/>
                  <a:t>Utility function is known for DU(</a:t>
                </a:r>
                <a:r>
                  <a:rPr lang="en-US" sz="2000" dirty="0" err="1"/>
                  <a:t>Embb</a:t>
                </a:r>
                <a:r>
                  <a:rPr lang="en-US" sz="2000" dirty="0"/>
                  <a:t>), DU(MMTC), function of the deficit</a:t>
                </a:r>
              </a:p>
              <a:p>
                <a:r>
                  <a:rPr lang="en-US" sz="2000" dirty="0"/>
                  <a:t>One way communicate fairness is using the max deficit,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𝜀</m:t>
                        </m:r>
                      </m:e>
                      <m:sub>
                        <m:r>
                          <a:rPr lang="en-US" sz="2000" i="1">
                            <a:latin typeface="Cambria Math" panose="02040503050406030204" pitchFamily="18" charset="0"/>
                          </a:rPr>
                          <m:t>𝐷𝑈</m:t>
                        </m:r>
                        <m:r>
                          <a:rPr lang="en-US" sz="2000" i="1">
                            <a:latin typeface="Cambria Math" panose="02040503050406030204" pitchFamily="18" charset="0"/>
                          </a:rPr>
                          <m:t>(</m:t>
                        </m:r>
                        <m:r>
                          <a:rPr lang="en-US" sz="2000" b="0" i="1" smtClean="0">
                            <a:latin typeface="Cambria Math" panose="02040503050406030204" pitchFamily="18" charset="0"/>
                          </a:rPr>
                          <m:t>𝑥</m:t>
                        </m:r>
                        <m:r>
                          <a:rPr lang="en-US" sz="2000" i="1">
                            <a:latin typeface="Cambria Math" panose="02040503050406030204" pitchFamily="18" charset="0"/>
                          </a:rPr>
                          <m:t>)</m:t>
                        </m:r>
                      </m:sub>
                    </m:sSub>
                  </m:oMath>
                </a14:m>
                <a:r>
                  <a:rPr lang="en-US" sz="2000" dirty="0"/>
                  <a:t>(n)=  </a:t>
                </a:r>
                <a14:m>
                  <m:oMath xmlns:m="http://schemas.openxmlformats.org/officeDocument/2006/math">
                    <m:r>
                      <m:rPr>
                        <m:nor/>
                      </m:rPr>
                      <a:rPr lang="en-US" sz="2000" i="1" dirty="0"/>
                      <m:t>max</m:t>
                    </m:r>
                    <m:r>
                      <m:rPr>
                        <m:nor/>
                      </m:rPr>
                      <a:rPr lang="en-US" sz="2000" baseline="-25000" dirty="0"/>
                      <m:t>i</m:t>
                    </m:r>
                    <m:r>
                      <m:rPr>
                        <m:nor/>
                      </m:rPr>
                      <a:rPr lang="en-US" sz="2000" dirty="0"/>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𝜆</m:t>
                        </m:r>
                      </m:e>
                      <m:sub>
                        <m:r>
                          <a:rPr lang="en-US" sz="2000" i="1">
                            <a:latin typeface="Cambria Math" panose="02040503050406030204" pitchFamily="18" charset="0"/>
                          </a:rPr>
                          <m:t>𝐷𝑈</m:t>
                        </m:r>
                        <m:d>
                          <m:dPr>
                            <m:ctrlPr>
                              <a:rPr lang="en-US" sz="2000" i="1">
                                <a:latin typeface="Cambria Math" panose="02040503050406030204" pitchFamily="18" charset="0"/>
                              </a:rPr>
                            </m:ctrlPr>
                          </m:dPr>
                          <m:e>
                            <m:r>
                              <a:rPr lang="en-US" sz="2000" i="1">
                                <a:latin typeface="Cambria Math" panose="02040503050406030204" pitchFamily="18" charset="0"/>
                              </a:rPr>
                              <m:t>𝑈𝑅𝐿𝐿𝐶</m:t>
                            </m:r>
                          </m:e>
                        </m:d>
                      </m:sub>
                    </m:sSub>
                    <m:r>
                      <a:rPr lang="en-US" sz="2000" i="1">
                        <a:latin typeface="Cambria Math" panose="02040503050406030204" pitchFamily="18" charset="0"/>
                      </a:rPr>
                      <m:t>(</m:t>
                    </m:r>
                    <m:r>
                      <a:rPr lang="en-US" sz="2000" i="1">
                        <a:latin typeface="Cambria Math" panose="02040503050406030204" pitchFamily="18" charset="0"/>
                      </a:rPr>
                      <m:t>𝑛</m:t>
                    </m:r>
                    <m:r>
                      <a:rPr lang="en-US" sz="2000" b="0" i="1" smtClean="0">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m:rPr>
                        <m:nor/>
                      </m:rPr>
                      <a:rPr lang="en-US" sz="2000" dirty="0"/>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𝐷𝑈</m:t>
                        </m:r>
                        <m:d>
                          <m:dPr>
                            <m:ctrlPr>
                              <a:rPr lang="en-US" sz="2000" i="1">
                                <a:latin typeface="Cambria Math" panose="02040503050406030204" pitchFamily="18" charset="0"/>
                              </a:rPr>
                            </m:ctrlPr>
                          </m:dPr>
                          <m:e>
                            <m:r>
                              <a:rPr lang="en-US" sz="2000" i="1">
                                <a:latin typeface="Cambria Math" panose="02040503050406030204" pitchFamily="18" charset="0"/>
                              </a:rPr>
                              <m:t>𝑈𝑅𝐿𝐿𝐶</m:t>
                            </m:r>
                          </m:e>
                        </m:d>
                      </m:sub>
                    </m:sSub>
                    <m:r>
                      <a:rPr lang="en-US" sz="2000" i="1">
                        <a:latin typeface="Cambria Math" panose="02040503050406030204" pitchFamily="18" charset="0"/>
                      </a:rPr>
                      <m:t>(</m:t>
                    </m:r>
                    <m:r>
                      <a:rPr lang="en-US" sz="2000" i="1">
                        <a:latin typeface="Cambria Math" panose="02040503050406030204" pitchFamily="18" charset="0"/>
                      </a:rPr>
                      <m:t>𝑛</m:t>
                    </m:r>
                    <m:r>
                      <a:rPr lang="en-US" sz="2000" b="0" i="1" smtClean="0">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a:latin typeface="Cambria Math" panose="02040503050406030204" pitchFamily="18" charset="0"/>
                      </a:rPr>
                      <m:t>)</m:t>
                    </m:r>
                    <m:r>
                      <m:rPr>
                        <m:nor/>
                      </m:rPr>
                      <a:rPr lang="en-US" sz="2000" baseline="30000" dirty="0"/>
                      <m:t>+</m:t>
                    </m:r>
                  </m:oMath>
                </a14:m>
                <a:r>
                  <a:rPr lang="en-US" sz="2000" dirty="0"/>
                  <a:t>, 1 </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𝑖</m:t>
                    </m:r>
                    <m:r>
                      <a:rPr lang="en-US" sz="2000" i="1">
                        <a:latin typeface="Cambria Math" panose="02040503050406030204" pitchFamily="18" charset="0"/>
                        <a:ea typeface="Cambria Math" panose="02040503050406030204" pitchFamily="18" charset="0"/>
                      </a:rPr>
                      <m:t> ≤</m:t>
                    </m:r>
                  </m:oMath>
                </a14:m>
                <a:r>
                  <a:rPr lang="en-US" sz="2000" dirty="0"/>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endParaRPr lang="en-US" sz="2000" dirty="0">
                  <a:ea typeface="Cambria Math" panose="02040503050406030204" pitchFamily="18" charset="0"/>
                </a:endParaRPr>
              </a:p>
              <a:p>
                <a:r>
                  <a:rPr lang="en-US" sz="2000" dirty="0">
                    <a:ea typeface="Cambria Math" panose="02040503050406030204" pitchFamily="18" charset="0"/>
                  </a:rPr>
                  <a:t>Once the deficit statistics is known, it can be used to modify the policy rate, that is used when the systems are over subscribed</a:t>
                </a:r>
              </a:p>
              <a:p>
                <a:r>
                  <a:rPr lang="en-US" sz="2000" dirty="0">
                    <a:ea typeface="Cambria Math" panose="02040503050406030204" pitchFamily="18" charset="0"/>
                  </a:rPr>
                  <a:t>Use the deficit Utility to shape the slice policy estimate for </a:t>
                </a:r>
                <a:r>
                  <a:rPr lang="en-US" sz="2000" dirty="0" err="1">
                    <a:ea typeface="Cambria Math" panose="02040503050406030204" pitchFamily="18" charset="0"/>
                  </a:rPr>
                  <a:t>PRB</a:t>
                </a:r>
                <a:r>
                  <a:rPr lang="en-US" sz="2000" baseline="-25000" dirty="0" err="1">
                    <a:ea typeface="Cambria Math" panose="02040503050406030204" pitchFamily="18" charset="0"/>
                  </a:rPr>
                  <a:t>p</a:t>
                </a:r>
                <a:r>
                  <a:rPr lang="en-US" sz="2000" dirty="0">
                    <a:ea typeface="Cambria Math" panose="02040503050406030204" pitchFamily="18" charset="0"/>
                  </a:rPr>
                  <a:t>(DU(x)) (x {EMBB and MMTC} ), used in Step 5 :-</a:t>
                </a:r>
              </a:p>
              <a:p>
                <a:pPr lvl="1"/>
                <a:r>
                  <a:rPr lang="en-US" sz="1600" dirty="0">
                    <a:ea typeface="Cambria Math" panose="02040503050406030204" pitchFamily="18" charset="0"/>
                  </a:rPr>
                  <a:t>Exponentially average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𝜀</m:t>
                        </m:r>
                      </m:e>
                      <m:sub>
                        <m:r>
                          <a:rPr lang="en-US" sz="1600" i="1">
                            <a:latin typeface="Cambria Math" panose="02040503050406030204" pitchFamily="18" charset="0"/>
                          </a:rPr>
                          <m:t>𝐷𝑈</m:t>
                        </m:r>
                        <m:r>
                          <a:rPr lang="en-US" sz="1600" i="1">
                            <a:latin typeface="Cambria Math" panose="02040503050406030204" pitchFamily="18" charset="0"/>
                          </a:rPr>
                          <m:t>(</m:t>
                        </m:r>
                        <m:r>
                          <a:rPr lang="en-US" sz="1600" i="1">
                            <a:latin typeface="Cambria Math" panose="02040503050406030204" pitchFamily="18" charset="0"/>
                          </a:rPr>
                          <m:t>𝑥</m:t>
                        </m:r>
                        <m:r>
                          <a:rPr lang="en-US" sz="1600" i="1">
                            <a:latin typeface="Cambria Math" panose="02040503050406030204" pitchFamily="18" charset="0"/>
                          </a:rPr>
                          <m:t>)</m:t>
                        </m:r>
                      </m:sub>
                    </m:sSub>
                  </m:oMath>
                </a14:m>
                <a:r>
                  <a:rPr lang="en-US" sz="1600" dirty="0"/>
                  <a:t>(n) </a:t>
                </a:r>
                <a:r>
                  <a:rPr lang="en-US" sz="1600" dirty="0">
                    <a:ea typeface="Cambria Math" panose="02040503050406030204" pitchFamily="18" charset="0"/>
                  </a:rPr>
                  <a:t>for each update</a:t>
                </a:r>
              </a:p>
              <a:p>
                <a:pPr lvl="1"/>
                <a:r>
                  <a:rPr lang="en-US" sz="1800" dirty="0">
                    <a:ea typeface="Cambria Math" panose="02040503050406030204" pitchFamily="18" charset="0"/>
                  </a:rPr>
                  <a:t>Slice Policy update : -</a:t>
                </a:r>
              </a:p>
              <a:p>
                <a:pPr lvl="2"/>
                <a:r>
                  <a:rPr lang="en-US" sz="1400" dirty="0">
                    <a:ea typeface="Cambria Math" panose="02040503050406030204" pitchFamily="18" charset="0"/>
                  </a:rPr>
                  <a:t>If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𝜀</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m:t>
                        </m:r>
                      </m:sub>
                    </m:sSub>
                  </m:oMath>
                </a14:m>
                <a:r>
                  <a:rPr lang="en-US" sz="1400" dirty="0"/>
                  <a:t>(n)</a:t>
                </a:r>
                <a:r>
                  <a:rPr lang="en-US" sz="1400" dirty="0">
                    <a:ea typeface="Cambria Math" panose="02040503050406030204" pitchFamily="18" charset="0"/>
                  </a:rPr>
                  <a:t> &gt; T + delta</a:t>
                </a:r>
              </a:p>
              <a:p>
                <a:pPr lvl="3"/>
                <a:r>
                  <a:rPr lang="en-US" sz="1200" dirty="0" err="1">
                    <a:ea typeface="Cambria Math" panose="02040503050406030204" pitchFamily="18" charset="0"/>
                  </a:rPr>
                  <a:t>PRB</a:t>
                </a:r>
                <a:r>
                  <a:rPr lang="en-US" sz="1200" baseline="-25000" dirty="0" err="1">
                    <a:ea typeface="Cambria Math" panose="02040503050406030204" pitchFamily="18" charset="0"/>
                  </a:rPr>
                  <a:t>p</a:t>
                </a:r>
                <a:r>
                  <a:rPr lang="en-US" sz="1200" dirty="0">
                    <a:ea typeface="Cambria Math" panose="02040503050406030204" pitchFamily="18" charset="0"/>
                  </a:rPr>
                  <a:t>(DU(x), n) = </a:t>
                </a:r>
                <a:r>
                  <a:rPr lang="en-US" sz="1200" dirty="0" err="1">
                    <a:ea typeface="Cambria Math" panose="02040503050406030204" pitchFamily="18" charset="0"/>
                  </a:rPr>
                  <a:t>PRB</a:t>
                </a:r>
                <a:r>
                  <a:rPr lang="en-US" sz="1200" baseline="-25000" dirty="0" err="1">
                    <a:ea typeface="Cambria Math" panose="02040503050406030204" pitchFamily="18" charset="0"/>
                  </a:rPr>
                  <a:t>p</a:t>
                </a:r>
                <a:r>
                  <a:rPr lang="en-US" sz="1200" dirty="0">
                    <a:ea typeface="Cambria Math" panose="02040503050406030204" pitchFamily="18" charset="0"/>
                  </a:rPr>
                  <a:t>(DU(x), n-1) + f((</a:t>
                </a:r>
                <a:r>
                  <a:rPr lang="en-US" sz="1200" dirty="0" err="1">
                    <a:ea typeface="Cambria Math" panose="02040503050406030204" pitchFamily="18" charset="0"/>
                  </a:rPr>
                  <a:t>step_size</a:t>
                </a:r>
                <a:r>
                  <a:rPr lang="en-US" sz="1200" dirty="0">
                    <a:ea typeface="Cambria Math" panose="02040503050406030204" pitchFamily="18" charset="0"/>
                  </a:rPr>
                  <a:t>)x U’</a:t>
                </a:r>
                <a:r>
                  <a:rPr lang="en-US" sz="1200" baseline="-25000" dirty="0">
                    <a:ea typeface="Cambria Math" panose="02040503050406030204" pitchFamily="18" charset="0"/>
                  </a:rPr>
                  <a:t>D(x)</a:t>
                </a:r>
                <a:r>
                  <a:rPr lang="en-US" sz="1200" dirty="0">
                    <a:ea typeface="Cambria Math" panose="02040503050406030204" pitchFamily="18" charset="0"/>
                  </a:rPr>
                  <a:t>(</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𝜀</m:t>
                        </m:r>
                      </m:e>
                      <m:sub>
                        <m:r>
                          <a:rPr lang="en-US" sz="1200" i="1">
                            <a:latin typeface="Cambria Math" panose="02040503050406030204" pitchFamily="18" charset="0"/>
                          </a:rPr>
                          <m:t>𝐷𝑈</m:t>
                        </m:r>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sub>
                    </m:sSub>
                  </m:oMath>
                </a14:m>
                <a:r>
                  <a:rPr lang="en-US" sz="1200" dirty="0"/>
                  <a:t>(n)</a:t>
                </a:r>
                <a:r>
                  <a:rPr lang="en-US" sz="1200" dirty="0">
                    <a:ea typeface="Cambria Math" panose="02040503050406030204" pitchFamily="18" charset="0"/>
                  </a:rPr>
                  <a:t>)) ,(	 f() maps the (Slope X step-size) to number of incremental PRB)</a:t>
                </a:r>
              </a:p>
              <a:p>
                <a:pPr lvl="2"/>
                <a:r>
                  <a:rPr lang="en-US" sz="1400" dirty="0">
                    <a:ea typeface="Cambria Math" panose="02040503050406030204" pitchFamily="18" charset="0"/>
                  </a:rPr>
                  <a:t>If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𝜀</m:t>
                        </m:r>
                      </m:e>
                      <m:sub>
                        <m:r>
                          <a:rPr lang="en-US" sz="1400" i="1">
                            <a:latin typeface="Cambria Math" panose="02040503050406030204" pitchFamily="18" charset="0"/>
                          </a:rPr>
                          <m:t>𝐷𝑈</m:t>
                        </m:r>
                        <m:r>
                          <a:rPr lang="en-US" sz="1400" i="1">
                            <a:latin typeface="Cambria Math" panose="02040503050406030204" pitchFamily="18" charset="0"/>
                          </a:rPr>
                          <m:t>(</m:t>
                        </m:r>
                        <m:r>
                          <a:rPr lang="en-US" sz="1400" i="1">
                            <a:latin typeface="Cambria Math" panose="02040503050406030204" pitchFamily="18" charset="0"/>
                          </a:rPr>
                          <m:t>𝑥</m:t>
                        </m:r>
                        <m:r>
                          <a:rPr lang="en-US" sz="1400" i="1">
                            <a:latin typeface="Cambria Math" panose="02040503050406030204" pitchFamily="18" charset="0"/>
                          </a:rPr>
                          <m:t>)</m:t>
                        </m:r>
                      </m:sub>
                    </m:sSub>
                  </m:oMath>
                </a14:m>
                <a:r>
                  <a:rPr lang="en-US" sz="1400" dirty="0"/>
                  <a:t>(n)</a:t>
                </a:r>
                <a:r>
                  <a:rPr lang="en-US" sz="1400" dirty="0">
                    <a:ea typeface="Cambria Math" panose="02040503050406030204" pitchFamily="18" charset="0"/>
                  </a:rPr>
                  <a:t>&lt; T – delta</a:t>
                </a:r>
              </a:p>
              <a:p>
                <a:pPr lvl="3"/>
                <a:r>
                  <a:rPr lang="en-US" sz="1200" dirty="0" err="1">
                    <a:ea typeface="Cambria Math" panose="02040503050406030204" pitchFamily="18" charset="0"/>
                  </a:rPr>
                  <a:t>PRB</a:t>
                </a:r>
                <a:r>
                  <a:rPr lang="en-US" sz="1200" baseline="-25000" dirty="0" err="1">
                    <a:ea typeface="Cambria Math" panose="02040503050406030204" pitchFamily="18" charset="0"/>
                  </a:rPr>
                  <a:t>p</a:t>
                </a:r>
                <a:r>
                  <a:rPr lang="en-US" sz="1200" dirty="0">
                    <a:ea typeface="Cambria Math" panose="02040503050406030204" pitchFamily="18" charset="0"/>
                  </a:rPr>
                  <a:t>(DU(x), n) = </a:t>
                </a:r>
                <a:r>
                  <a:rPr lang="en-US" sz="1200" dirty="0" err="1">
                    <a:ea typeface="Cambria Math" panose="02040503050406030204" pitchFamily="18" charset="0"/>
                  </a:rPr>
                  <a:t>PRB</a:t>
                </a:r>
                <a:r>
                  <a:rPr lang="en-US" sz="1200" baseline="-25000" dirty="0" err="1">
                    <a:ea typeface="Cambria Math" panose="02040503050406030204" pitchFamily="18" charset="0"/>
                  </a:rPr>
                  <a:t>p</a:t>
                </a:r>
                <a:r>
                  <a:rPr lang="en-US" sz="1200" dirty="0">
                    <a:ea typeface="Cambria Math" panose="02040503050406030204" pitchFamily="18" charset="0"/>
                  </a:rPr>
                  <a:t>(DU(x), n-1) – f((</a:t>
                </a:r>
                <a:r>
                  <a:rPr lang="en-US" sz="1200" dirty="0" err="1">
                    <a:ea typeface="Cambria Math" panose="02040503050406030204" pitchFamily="18" charset="0"/>
                  </a:rPr>
                  <a:t>step_size</a:t>
                </a:r>
                <a:r>
                  <a:rPr lang="en-US" sz="1200" dirty="0">
                    <a:ea typeface="Cambria Math" panose="02040503050406030204" pitchFamily="18" charset="0"/>
                  </a:rPr>
                  <a:t>)x U’</a:t>
                </a:r>
                <a:r>
                  <a:rPr lang="en-US" sz="1200" baseline="-25000" dirty="0">
                    <a:ea typeface="Cambria Math" panose="02040503050406030204" pitchFamily="18" charset="0"/>
                  </a:rPr>
                  <a:t>D(x)</a:t>
                </a:r>
                <a:r>
                  <a:rPr lang="en-US" sz="1200" dirty="0">
                    <a:ea typeface="Cambria Math" panose="02040503050406030204" pitchFamily="18" charset="0"/>
                  </a:rPr>
                  <a:t>(</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𝜀</m:t>
                        </m:r>
                      </m:e>
                      <m:sub>
                        <m:r>
                          <a:rPr lang="en-US" sz="1200" i="1">
                            <a:latin typeface="Cambria Math" panose="02040503050406030204" pitchFamily="18" charset="0"/>
                          </a:rPr>
                          <m:t>𝐷𝑈</m:t>
                        </m:r>
                        <m:r>
                          <a:rPr lang="en-US" sz="1200" i="1">
                            <a:latin typeface="Cambria Math" panose="02040503050406030204" pitchFamily="18" charset="0"/>
                          </a:rPr>
                          <m:t>(</m:t>
                        </m:r>
                        <m:r>
                          <a:rPr lang="en-US" sz="1200" i="1">
                            <a:latin typeface="Cambria Math" panose="02040503050406030204" pitchFamily="18" charset="0"/>
                          </a:rPr>
                          <m:t>𝑥</m:t>
                        </m:r>
                        <m:r>
                          <a:rPr lang="en-US" sz="1200" i="1">
                            <a:latin typeface="Cambria Math" panose="02040503050406030204" pitchFamily="18" charset="0"/>
                          </a:rPr>
                          <m:t>)</m:t>
                        </m:r>
                      </m:sub>
                    </m:sSub>
                  </m:oMath>
                </a14:m>
                <a:r>
                  <a:rPr lang="en-US" sz="1200" dirty="0"/>
                  <a:t>(n)</a:t>
                </a:r>
                <a:r>
                  <a:rPr lang="en-US" sz="1200" dirty="0">
                    <a:ea typeface="Cambria Math" panose="02040503050406030204" pitchFamily="18" charset="0"/>
                  </a:rPr>
                  <a:t>)) , </a:t>
                </a:r>
              </a:p>
              <a:p>
                <a:endParaRPr lang="en-US" sz="2000" dirty="0">
                  <a:ea typeface="Cambria Math" panose="02040503050406030204" pitchFamily="18" charset="0"/>
                </a:endParaRPr>
              </a:p>
              <a:p>
                <a:endParaRPr lang="en-US" sz="2000" dirty="0"/>
              </a:p>
            </p:txBody>
          </p:sp>
        </mc:Choice>
        <mc:Fallback xmlns="">
          <p:sp>
            <p:nvSpPr>
              <p:cNvPr id="3" name="Content Placeholder 2">
                <a:extLst>
                  <a:ext uri="{FF2B5EF4-FFF2-40B4-BE49-F238E27FC236}">
                    <a16:creationId xmlns:a16="http://schemas.microsoft.com/office/drawing/2014/main" id="{9734D4BA-B57A-9E4C-AA2A-BA3284A3703C}"/>
                  </a:ext>
                </a:extLst>
              </p:cNvPr>
              <p:cNvSpPr>
                <a:spLocks noGrp="1" noRot="1" noChangeAspect="1" noMove="1" noResize="1" noEditPoints="1" noAdjustHandles="1" noChangeArrowheads="1" noChangeShapeType="1" noTextEdit="1"/>
              </p:cNvSpPr>
              <p:nvPr>
                <p:ph idx="1"/>
              </p:nvPr>
            </p:nvSpPr>
            <p:spPr>
              <a:xfrm>
                <a:off x="46867" y="820626"/>
                <a:ext cx="6661687" cy="5852866"/>
              </a:xfrm>
              <a:blipFill>
                <a:blip r:embed="rId2"/>
                <a:stretch>
                  <a:fillRect l="-762" t="-1082" r="-762" b="-3463"/>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1612B587-5158-F848-8538-36D746A201A3}"/>
              </a:ext>
            </a:extLst>
          </p:cNvPr>
          <p:cNvSpPr/>
          <p:nvPr/>
        </p:nvSpPr>
        <p:spPr>
          <a:xfrm>
            <a:off x="6693408" y="400003"/>
            <a:ext cx="804672" cy="98755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9D6DEC5-8728-964A-A01E-99CB7C9F8A0B}"/>
              </a:ext>
            </a:extLst>
          </p:cNvPr>
          <p:cNvSpPr/>
          <p:nvPr/>
        </p:nvSpPr>
        <p:spPr>
          <a:xfrm>
            <a:off x="6748272" y="1813545"/>
            <a:ext cx="804672" cy="98755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C1A76CF9-AFB7-1646-A05F-B99BE77D7179}"/>
              </a:ext>
            </a:extLst>
          </p:cNvPr>
          <p:cNvSpPr/>
          <p:nvPr/>
        </p:nvSpPr>
        <p:spPr>
          <a:xfrm>
            <a:off x="9015984" y="893779"/>
            <a:ext cx="1257300" cy="98755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502CC2C-78FF-DE41-BBC0-AD556873623F}"/>
              </a:ext>
            </a:extLst>
          </p:cNvPr>
          <p:cNvSpPr txBox="1"/>
          <p:nvPr/>
        </p:nvSpPr>
        <p:spPr>
          <a:xfrm>
            <a:off x="9925812" y="645148"/>
            <a:ext cx="1014984" cy="276999"/>
          </a:xfrm>
          <a:prstGeom prst="rect">
            <a:avLst/>
          </a:prstGeom>
          <a:noFill/>
        </p:spPr>
        <p:txBody>
          <a:bodyPr wrap="square" rtlCol="0">
            <a:spAutoFit/>
          </a:bodyPr>
          <a:lstStyle/>
          <a:p>
            <a:pPr algn="ctr"/>
            <a:r>
              <a:rPr lang="en-US" sz="1200" dirty="0"/>
              <a:t>DU URLLC</a:t>
            </a:r>
          </a:p>
        </p:txBody>
      </p:sp>
      <p:sp>
        <p:nvSpPr>
          <p:cNvPr id="8" name="TextBox 7">
            <a:extLst>
              <a:ext uri="{FF2B5EF4-FFF2-40B4-BE49-F238E27FC236}">
                <a16:creationId xmlns:a16="http://schemas.microsoft.com/office/drawing/2014/main" id="{88479CB3-1DAA-DD4A-83FE-20E1A2644DF8}"/>
              </a:ext>
            </a:extLst>
          </p:cNvPr>
          <p:cNvSpPr txBox="1"/>
          <p:nvPr/>
        </p:nvSpPr>
        <p:spPr>
          <a:xfrm>
            <a:off x="6556248" y="682127"/>
            <a:ext cx="1014984" cy="276999"/>
          </a:xfrm>
          <a:prstGeom prst="rect">
            <a:avLst/>
          </a:prstGeom>
          <a:noFill/>
        </p:spPr>
        <p:txBody>
          <a:bodyPr wrap="square" rtlCol="0">
            <a:spAutoFit/>
          </a:bodyPr>
          <a:lstStyle/>
          <a:p>
            <a:pPr algn="ctr"/>
            <a:r>
              <a:rPr lang="en-US" sz="1200" dirty="0"/>
              <a:t>DU 1</a:t>
            </a:r>
          </a:p>
        </p:txBody>
      </p:sp>
      <p:sp>
        <p:nvSpPr>
          <p:cNvPr id="9" name="TextBox 8">
            <a:extLst>
              <a:ext uri="{FF2B5EF4-FFF2-40B4-BE49-F238E27FC236}">
                <a16:creationId xmlns:a16="http://schemas.microsoft.com/office/drawing/2014/main" id="{AC49F59E-7415-6141-BDE9-EEAB08557C73}"/>
              </a:ext>
            </a:extLst>
          </p:cNvPr>
          <p:cNvSpPr txBox="1"/>
          <p:nvPr/>
        </p:nvSpPr>
        <p:spPr>
          <a:xfrm>
            <a:off x="6615303" y="2098603"/>
            <a:ext cx="1014984" cy="276999"/>
          </a:xfrm>
          <a:prstGeom prst="rect">
            <a:avLst/>
          </a:prstGeom>
          <a:noFill/>
        </p:spPr>
        <p:txBody>
          <a:bodyPr wrap="square" rtlCol="0">
            <a:spAutoFit/>
          </a:bodyPr>
          <a:lstStyle/>
          <a:p>
            <a:pPr algn="ctr"/>
            <a:r>
              <a:rPr lang="en-US" sz="1200" dirty="0"/>
              <a:t>DU 2</a:t>
            </a:r>
          </a:p>
        </p:txBody>
      </p:sp>
      <p:cxnSp>
        <p:nvCxnSpPr>
          <p:cNvPr id="11" name="Straight Arrow Connector 10">
            <a:extLst>
              <a:ext uri="{FF2B5EF4-FFF2-40B4-BE49-F238E27FC236}">
                <a16:creationId xmlns:a16="http://schemas.microsoft.com/office/drawing/2014/main" id="{B975E1C4-9979-1344-9DAA-5279A94B0C1E}"/>
              </a:ext>
            </a:extLst>
          </p:cNvPr>
          <p:cNvCxnSpPr/>
          <p:nvPr/>
        </p:nvCxnSpPr>
        <p:spPr>
          <a:xfrm>
            <a:off x="7658100" y="820627"/>
            <a:ext cx="1257300" cy="46634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069D62-F6E3-2F45-8AAC-090DF89A61A7}"/>
              </a:ext>
            </a:extLst>
          </p:cNvPr>
          <p:cNvCxnSpPr>
            <a:cxnSpLocks/>
          </p:cNvCxnSpPr>
          <p:nvPr/>
        </p:nvCxnSpPr>
        <p:spPr>
          <a:xfrm flipH="1" flipV="1">
            <a:off x="7658100" y="984369"/>
            <a:ext cx="818388" cy="3026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9DB25CA-B0AF-D144-A478-68894D8B5D78}"/>
              </a:ext>
            </a:extLst>
          </p:cNvPr>
          <p:cNvCxnSpPr>
            <a:cxnSpLocks/>
          </p:cNvCxnSpPr>
          <p:nvPr/>
        </p:nvCxnSpPr>
        <p:spPr>
          <a:xfrm flipV="1">
            <a:off x="7703439" y="1734779"/>
            <a:ext cx="1211580" cy="5725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EBBD28-ABCA-C24E-BD88-CE197073505A}"/>
              </a:ext>
            </a:extLst>
          </p:cNvPr>
          <p:cNvCxnSpPr>
            <a:cxnSpLocks/>
          </p:cNvCxnSpPr>
          <p:nvPr/>
        </p:nvCxnSpPr>
        <p:spPr>
          <a:xfrm flipH="1">
            <a:off x="7957566" y="2252364"/>
            <a:ext cx="518922" cy="29552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A037629-6B60-084D-826C-E29E0611A3EC}"/>
              </a:ext>
            </a:extLst>
          </p:cNvPr>
          <p:cNvSpPr txBox="1"/>
          <p:nvPr/>
        </p:nvSpPr>
        <p:spPr>
          <a:xfrm>
            <a:off x="9127998" y="1018223"/>
            <a:ext cx="1033272" cy="369332"/>
          </a:xfrm>
          <a:prstGeom prst="rect">
            <a:avLst/>
          </a:prstGeom>
          <a:noFill/>
        </p:spPr>
        <p:txBody>
          <a:bodyPr wrap="square" rtlCol="0">
            <a:spAutoFit/>
          </a:bodyPr>
          <a:lstStyle/>
          <a:p>
            <a:r>
              <a:rPr lang="en-US" dirty="0"/>
              <a:t>Slice RM</a:t>
            </a:r>
          </a:p>
        </p:txBody>
      </p:sp>
      <p:sp>
        <p:nvSpPr>
          <p:cNvPr id="21" name="Rounded Rectangle 20">
            <a:extLst>
              <a:ext uri="{FF2B5EF4-FFF2-40B4-BE49-F238E27FC236}">
                <a16:creationId xmlns:a16="http://schemas.microsoft.com/office/drawing/2014/main" id="{34F999B3-8FE3-F74E-B226-DE791601A796}"/>
              </a:ext>
            </a:extLst>
          </p:cNvPr>
          <p:cNvSpPr/>
          <p:nvPr/>
        </p:nvSpPr>
        <p:spPr>
          <a:xfrm>
            <a:off x="9153144" y="984369"/>
            <a:ext cx="941832" cy="40318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96E1CF8A-2EE0-104F-BB15-5DC871DA81E3}"/>
                  </a:ext>
                </a:extLst>
              </p:cNvPr>
              <p:cNvSpPr/>
              <p:nvPr/>
            </p:nvSpPr>
            <p:spPr>
              <a:xfrm>
                <a:off x="7544997" y="354689"/>
                <a:ext cx="2259401" cy="290016"/>
              </a:xfrm>
              <a:prstGeom prst="rect">
                <a:avLst/>
              </a:prstGeom>
            </p:spPr>
            <p:txBody>
              <a:bodyPr wrap="non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b="0" i="1" smtClean="0">
                                <a:latin typeface="Cambria Math" panose="02040503050406030204" pitchFamily="18" charset="0"/>
                              </a:rPr>
                              <m:t>1</m:t>
                            </m:r>
                          </m:e>
                        </m:d>
                      </m:sub>
                    </m:sSub>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b="0" i="1" smtClean="0">
                                <a:latin typeface="Cambria Math" panose="02040503050406030204" pitchFamily="18" charset="0"/>
                              </a:rPr>
                              <m:t>1</m:t>
                            </m:r>
                          </m:e>
                        </m:d>
                      </m:sub>
                    </m:sSub>
                    <m:d>
                      <m:dPr>
                        <m:ctrlPr>
                          <a:rPr lang="en-US" sz="1200" i="1">
                            <a:latin typeface="Cambria Math" panose="02040503050406030204" pitchFamily="18" charset="0"/>
                          </a:rPr>
                        </m:ctrlPr>
                      </m:dPr>
                      <m:e>
                        <m:r>
                          <a:rPr lang="en-US" sz="1200" i="1">
                            <a:latin typeface="Cambria Math" panose="02040503050406030204" pitchFamily="18" charset="0"/>
                          </a:rPr>
                          <m:t>𝑛</m:t>
                        </m:r>
                      </m:e>
                    </m:d>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𝜀</m:t>
                        </m:r>
                      </m:e>
                      <m:sub>
                        <m:r>
                          <a:rPr lang="en-US" sz="1200" b="0" i="1" smtClean="0">
                            <a:latin typeface="Cambria Math" panose="02040503050406030204" pitchFamily="18" charset="0"/>
                          </a:rPr>
                          <m:t>𝐷𝑈</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1</m:t>
                            </m:r>
                          </m:e>
                        </m:d>
                      </m:sub>
                    </m:sSub>
                    <m:r>
                      <a:rPr lang="en-US" sz="1200" b="0" i="1" smtClean="0">
                        <a:latin typeface="Cambria Math" panose="02040503050406030204" pitchFamily="18" charset="0"/>
                      </a:rPr>
                      <m:t>(</m:t>
                    </m:r>
                    <m:r>
                      <a:rPr lang="en-US" sz="1200" b="0" i="1" smtClean="0">
                        <a:latin typeface="Cambria Math" panose="02040503050406030204" pitchFamily="18" charset="0"/>
                      </a:rPr>
                      <m:t>𝑛</m:t>
                    </m:r>
                    <m:r>
                      <a:rPr lang="en-US" sz="1200" b="0" i="1" smtClean="0">
                        <a:latin typeface="Cambria Math" panose="02040503050406030204" pitchFamily="18" charset="0"/>
                      </a:rPr>
                      <m:t>)</m:t>
                    </m:r>
                  </m:oMath>
                </a14:m>
                <a:endParaRPr lang="en-US" sz="1200" dirty="0"/>
              </a:p>
            </p:txBody>
          </p:sp>
        </mc:Choice>
        <mc:Fallback xmlns="">
          <p:sp>
            <p:nvSpPr>
              <p:cNvPr id="23" name="Rectangle 22">
                <a:extLst>
                  <a:ext uri="{FF2B5EF4-FFF2-40B4-BE49-F238E27FC236}">
                    <a16:creationId xmlns:a16="http://schemas.microsoft.com/office/drawing/2014/main" id="{96E1CF8A-2EE0-104F-BB15-5DC871DA81E3}"/>
                  </a:ext>
                </a:extLst>
              </p:cNvPr>
              <p:cNvSpPr>
                <a:spLocks noRot="1" noChangeAspect="1" noMove="1" noResize="1" noEditPoints="1" noAdjustHandles="1" noChangeArrowheads="1" noChangeShapeType="1" noTextEdit="1"/>
              </p:cNvSpPr>
              <p:nvPr/>
            </p:nvSpPr>
            <p:spPr>
              <a:xfrm>
                <a:off x="7544997" y="354689"/>
                <a:ext cx="2259401" cy="290016"/>
              </a:xfrm>
              <a:prstGeom prst="rect">
                <a:avLst/>
              </a:prstGeom>
              <a:blipFill>
                <a:blip r:embed="rId3"/>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35C7DF-46EC-5F49-BBDE-01D136ABA4F5}"/>
                  </a:ext>
                </a:extLst>
              </p:cNvPr>
              <p:cNvSpPr txBox="1"/>
              <p:nvPr/>
            </p:nvSpPr>
            <p:spPr>
              <a:xfrm>
                <a:off x="7113176" y="1196091"/>
                <a:ext cx="2077401" cy="2900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sub>
                      </m:sSub>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+1)</m:t>
                      </m:r>
                    </m:oMath>
                  </m:oMathPara>
                </a14:m>
                <a:endParaRPr lang="en-US" sz="1200" dirty="0"/>
              </a:p>
            </p:txBody>
          </p:sp>
        </mc:Choice>
        <mc:Fallback xmlns="">
          <p:sp>
            <p:nvSpPr>
              <p:cNvPr id="24" name="TextBox 23">
                <a:extLst>
                  <a:ext uri="{FF2B5EF4-FFF2-40B4-BE49-F238E27FC236}">
                    <a16:creationId xmlns:a16="http://schemas.microsoft.com/office/drawing/2014/main" id="{3235C7DF-46EC-5F49-BBDE-01D136ABA4F5}"/>
                  </a:ext>
                </a:extLst>
              </p:cNvPr>
              <p:cNvSpPr txBox="1">
                <a:spLocks noRot="1" noChangeAspect="1" noMove="1" noResize="1" noEditPoints="1" noAdjustHandles="1" noChangeArrowheads="1" noChangeShapeType="1" noTextEdit="1"/>
              </p:cNvSpPr>
              <p:nvPr/>
            </p:nvSpPr>
            <p:spPr>
              <a:xfrm>
                <a:off x="7113176" y="1196091"/>
                <a:ext cx="2077401" cy="2900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10722C4D-1282-F245-A95C-26F029C85B15}"/>
                  </a:ext>
                </a:extLst>
              </p:cNvPr>
              <p:cNvSpPr/>
              <p:nvPr/>
            </p:nvSpPr>
            <p:spPr>
              <a:xfrm>
                <a:off x="7534656" y="1873009"/>
                <a:ext cx="2198487" cy="290016"/>
              </a:xfrm>
              <a:prstGeom prst="rect">
                <a:avLst/>
              </a:prstGeom>
            </p:spPr>
            <p:txBody>
              <a:bodyPr wrap="none">
                <a:spAutoFit/>
              </a:bodyPr>
              <a:lstStyle/>
              <a:p>
                <a14:m>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𝜆</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sub>
                    </m:sSub>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oMath>
                </a14:m>
                <a:r>
                  <a:rPr lang="en-US" sz="1200" dirty="0"/>
                  <a:t>,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𝛽</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sub>
                    </m:sSub>
                    <m:d>
                      <m:dPr>
                        <m:ctrlPr>
                          <a:rPr lang="en-US" sz="1200" i="1">
                            <a:latin typeface="Cambria Math" panose="02040503050406030204" pitchFamily="18" charset="0"/>
                          </a:rPr>
                        </m:ctrlPr>
                      </m:dPr>
                      <m:e>
                        <m:r>
                          <a:rPr lang="en-US" sz="1200" i="1">
                            <a:latin typeface="Cambria Math" panose="02040503050406030204" pitchFamily="18" charset="0"/>
                          </a:rPr>
                          <m:t>𝑛</m:t>
                        </m:r>
                      </m:e>
                    </m:d>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𝜀</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sub>
                    </m:sSub>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m:t>
                    </m:r>
                  </m:oMath>
                </a14:m>
                <a:endParaRPr lang="en-US" sz="1200" dirty="0"/>
              </a:p>
            </p:txBody>
          </p:sp>
        </mc:Choice>
        <mc:Fallback xmlns="">
          <p:sp>
            <p:nvSpPr>
              <p:cNvPr id="26" name="Rectangle 25">
                <a:extLst>
                  <a:ext uri="{FF2B5EF4-FFF2-40B4-BE49-F238E27FC236}">
                    <a16:creationId xmlns:a16="http://schemas.microsoft.com/office/drawing/2014/main" id="{10722C4D-1282-F245-A95C-26F029C85B15}"/>
                  </a:ext>
                </a:extLst>
              </p:cNvPr>
              <p:cNvSpPr>
                <a:spLocks noRot="1" noChangeAspect="1" noMove="1" noResize="1" noEditPoints="1" noAdjustHandles="1" noChangeArrowheads="1" noChangeShapeType="1" noTextEdit="1"/>
              </p:cNvSpPr>
              <p:nvPr/>
            </p:nvSpPr>
            <p:spPr>
              <a:xfrm>
                <a:off x="7534656" y="1873009"/>
                <a:ext cx="2198487" cy="290016"/>
              </a:xfrm>
              <a:prstGeom prst="rect">
                <a:avLst/>
              </a:prstGeom>
              <a:blipFill>
                <a:blip r:embed="rId5"/>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C93EA38-6E55-3844-A61C-A684A06C5DB0}"/>
                  </a:ext>
                </a:extLst>
              </p:cNvPr>
              <p:cNvSpPr txBox="1"/>
              <p:nvPr/>
            </p:nvSpPr>
            <p:spPr>
              <a:xfrm>
                <a:off x="7567233" y="2443341"/>
                <a:ext cx="2077401" cy="29001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i="1">
                              <a:latin typeface="Cambria Math" panose="02040503050406030204" pitchFamily="18" charset="0"/>
                            </a:rPr>
                            <m:t>𝐴</m:t>
                          </m:r>
                        </m:e>
                        <m:sub>
                          <m:r>
                            <a:rPr lang="en-US" sz="1200" i="1">
                              <a:latin typeface="Cambria Math" panose="02040503050406030204" pitchFamily="18" charset="0"/>
                            </a:rPr>
                            <m:t>𝐷𝑈</m:t>
                          </m:r>
                          <m:d>
                            <m:dPr>
                              <m:ctrlPr>
                                <a:rPr lang="en-US" sz="1200" i="1">
                                  <a:latin typeface="Cambria Math" panose="02040503050406030204" pitchFamily="18" charset="0"/>
                                </a:rPr>
                              </m:ctrlPr>
                            </m:dPr>
                            <m:e>
                              <m:r>
                                <a:rPr lang="en-US" sz="1200" b="0" i="1" smtClean="0">
                                  <a:latin typeface="Cambria Math" panose="02040503050406030204" pitchFamily="18" charset="0"/>
                                </a:rPr>
                                <m:t>2</m:t>
                              </m:r>
                            </m:e>
                          </m:d>
                        </m:sub>
                      </m:sSub>
                      <m:r>
                        <a:rPr lang="en-US" sz="1200" i="1">
                          <a:latin typeface="Cambria Math" panose="02040503050406030204" pitchFamily="18" charset="0"/>
                        </a:rPr>
                        <m:t>(</m:t>
                      </m:r>
                      <m:r>
                        <a:rPr lang="en-US" sz="1200" i="1">
                          <a:latin typeface="Cambria Math" panose="02040503050406030204" pitchFamily="18" charset="0"/>
                        </a:rPr>
                        <m:t>𝑛</m:t>
                      </m:r>
                      <m:r>
                        <a:rPr lang="en-US" sz="1200" i="1">
                          <a:latin typeface="Cambria Math" panose="02040503050406030204" pitchFamily="18" charset="0"/>
                        </a:rPr>
                        <m:t>+1)</m:t>
                      </m:r>
                    </m:oMath>
                  </m:oMathPara>
                </a14:m>
                <a:endParaRPr lang="en-US" sz="1200" dirty="0"/>
              </a:p>
            </p:txBody>
          </p:sp>
        </mc:Choice>
        <mc:Fallback xmlns="">
          <p:sp>
            <p:nvSpPr>
              <p:cNvPr id="27" name="TextBox 26">
                <a:extLst>
                  <a:ext uri="{FF2B5EF4-FFF2-40B4-BE49-F238E27FC236}">
                    <a16:creationId xmlns:a16="http://schemas.microsoft.com/office/drawing/2014/main" id="{3C93EA38-6E55-3844-A61C-A684A06C5DB0}"/>
                  </a:ext>
                </a:extLst>
              </p:cNvPr>
              <p:cNvSpPr txBox="1">
                <a:spLocks noRot="1" noChangeAspect="1" noMove="1" noResize="1" noEditPoints="1" noAdjustHandles="1" noChangeArrowheads="1" noChangeShapeType="1" noTextEdit="1"/>
              </p:cNvSpPr>
              <p:nvPr/>
            </p:nvSpPr>
            <p:spPr>
              <a:xfrm>
                <a:off x="7567233" y="2443341"/>
                <a:ext cx="2077401" cy="290016"/>
              </a:xfrm>
              <a:prstGeom prst="rect">
                <a:avLst/>
              </a:prstGeom>
              <a:blipFill>
                <a:blip r:embed="rId6"/>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9D2DBD78-3695-B546-9C59-8BD94396580E}"/>
              </a:ext>
            </a:extLst>
          </p:cNvPr>
          <p:cNvCxnSpPr>
            <a:cxnSpLocks/>
          </p:cNvCxnSpPr>
          <p:nvPr/>
        </p:nvCxnSpPr>
        <p:spPr>
          <a:xfrm>
            <a:off x="8340844" y="3822192"/>
            <a:ext cx="25916" cy="20025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E59A17-D14C-6F48-A78D-9EEC024A60DA}"/>
              </a:ext>
            </a:extLst>
          </p:cNvPr>
          <p:cNvCxnSpPr/>
          <p:nvPr/>
        </p:nvCxnSpPr>
        <p:spPr>
          <a:xfrm>
            <a:off x="8375904" y="5797296"/>
            <a:ext cx="252374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D3FF2D8-D463-5A49-B346-D6C855292997}"/>
              </a:ext>
            </a:extLst>
          </p:cNvPr>
          <p:cNvSpPr txBox="1"/>
          <p:nvPr/>
        </p:nvSpPr>
        <p:spPr>
          <a:xfrm>
            <a:off x="7175754" y="4297733"/>
            <a:ext cx="1300734" cy="369332"/>
          </a:xfrm>
          <a:prstGeom prst="rect">
            <a:avLst/>
          </a:prstGeom>
          <a:noFill/>
        </p:spPr>
        <p:txBody>
          <a:bodyPr wrap="square" rtlCol="0">
            <a:spAutoFit/>
          </a:bodyPr>
          <a:lstStyle/>
          <a:p>
            <a:r>
              <a:rPr lang="en-US" dirty="0"/>
              <a:t>U(Du(x), d)</a:t>
            </a:r>
          </a:p>
        </p:txBody>
      </p:sp>
      <p:sp>
        <p:nvSpPr>
          <p:cNvPr id="34" name="Freeform 33">
            <a:extLst>
              <a:ext uri="{FF2B5EF4-FFF2-40B4-BE49-F238E27FC236}">
                <a16:creationId xmlns:a16="http://schemas.microsoft.com/office/drawing/2014/main" id="{80EBD5C3-1FE3-6749-90DF-7BBE0DF22BFD}"/>
              </a:ext>
            </a:extLst>
          </p:cNvPr>
          <p:cNvSpPr/>
          <p:nvPr/>
        </p:nvSpPr>
        <p:spPr>
          <a:xfrm rot="16505776">
            <a:off x="8400699" y="3892082"/>
            <a:ext cx="1965960" cy="1552066"/>
          </a:xfrm>
          <a:custGeom>
            <a:avLst/>
            <a:gdLst>
              <a:gd name="connsiteX0" fmla="*/ 0 w 1965960"/>
              <a:gd name="connsiteY0" fmla="*/ 0 h 1552066"/>
              <a:gd name="connsiteX1" fmla="*/ 292608 w 1965960"/>
              <a:gd name="connsiteY1" fmla="*/ 914400 h 1552066"/>
              <a:gd name="connsiteX2" fmla="*/ 1124712 w 1965960"/>
              <a:gd name="connsiteY2" fmla="*/ 1472184 h 1552066"/>
              <a:gd name="connsiteX3" fmla="*/ 1965960 w 1965960"/>
              <a:gd name="connsiteY3" fmla="*/ 1536192 h 1552066"/>
            </a:gdLst>
            <a:ahLst/>
            <a:cxnLst>
              <a:cxn ang="0">
                <a:pos x="connsiteX0" y="connsiteY0"/>
              </a:cxn>
              <a:cxn ang="0">
                <a:pos x="connsiteX1" y="connsiteY1"/>
              </a:cxn>
              <a:cxn ang="0">
                <a:pos x="connsiteX2" y="connsiteY2"/>
              </a:cxn>
              <a:cxn ang="0">
                <a:pos x="connsiteX3" y="connsiteY3"/>
              </a:cxn>
            </a:cxnLst>
            <a:rect l="l" t="t" r="r" b="b"/>
            <a:pathLst>
              <a:path w="1965960" h="1552066">
                <a:moveTo>
                  <a:pt x="0" y="0"/>
                </a:moveTo>
                <a:cubicBezTo>
                  <a:pt x="52578" y="334518"/>
                  <a:pt x="105156" y="669036"/>
                  <a:pt x="292608" y="914400"/>
                </a:cubicBezTo>
                <a:cubicBezTo>
                  <a:pt x="480060" y="1159764"/>
                  <a:pt x="845820" y="1368552"/>
                  <a:pt x="1124712" y="1472184"/>
                </a:cubicBezTo>
                <a:cubicBezTo>
                  <a:pt x="1403604" y="1575816"/>
                  <a:pt x="1684782" y="1556004"/>
                  <a:pt x="1965960" y="1536192"/>
                </a:cubicBezTo>
              </a:path>
            </a:pathLst>
          </a:cu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53049085-11C0-DC41-8296-897B232522DB}"/>
              </a:ext>
            </a:extLst>
          </p:cNvPr>
          <p:cNvCxnSpPr/>
          <p:nvPr/>
        </p:nvCxnSpPr>
        <p:spPr>
          <a:xfrm>
            <a:off x="8723376" y="6175873"/>
            <a:ext cx="143789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D76F82E-7A63-C248-9131-083251D5FF50}"/>
              </a:ext>
            </a:extLst>
          </p:cNvPr>
          <p:cNvSpPr txBox="1"/>
          <p:nvPr/>
        </p:nvSpPr>
        <p:spPr>
          <a:xfrm>
            <a:off x="9127998" y="5824728"/>
            <a:ext cx="1437894" cy="369332"/>
          </a:xfrm>
          <a:prstGeom prst="rect">
            <a:avLst/>
          </a:prstGeom>
          <a:noFill/>
        </p:spPr>
        <p:txBody>
          <a:bodyPr wrap="square" rtlCol="0">
            <a:spAutoFit/>
          </a:bodyPr>
          <a:lstStyle/>
          <a:p>
            <a:r>
              <a:rPr lang="en-US" dirty="0"/>
              <a:t>Deficit(d)</a:t>
            </a:r>
          </a:p>
        </p:txBody>
      </p:sp>
      <p:cxnSp>
        <p:nvCxnSpPr>
          <p:cNvPr id="39" name="Straight Arrow Connector 38">
            <a:extLst>
              <a:ext uri="{FF2B5EF4-FFF2-40B4-BE49-F238E27FC236}">
                <a16:creationId xmlns:a16="http://schemas.microsoft.com/office/drawing/2014/main" id="{68426711-4D8F-8F49-B0BA-3624EBBDF360}"/>
              </a:ext>
            </a:extLst>
          </p:cNvPr>
          <p:cNvCxnSpPr/>
          <p:nvPr/>
        </p:nvCxnSpPr>
        <p:spPr>
          <a:xfrm flipH="1">
            <a:off x="10418445" y="4325787"/>
            <a:ext cx="857898" cy="36933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CAA0926-4354-DA43-8565-0AD539A77A91}"/>
              </a:ext>
            </a:extLst>
          </p:cNvPr>
          <p:cNvSpPr txBox="1"/>
          <p:nvPr/>
        </p:nvSpPr>
        <p:spPr>
          <a:xfrm>
            <a:off x="9611532" y="2540720"/>
            <a:ext cx="2210562" cy="1200329"/>
          </a:xfrm>
          <a:prstGeom prst="rect">
            <a:avLst/>
          </a:prstGeom>
          <a:noFill/>
        </p:spPr>
        <p:txBody>
          <a:bodyPr wrap="square" rtlCol="0">
            <a:spAutoFit/>
          </a:bodyPr>
          <a:lstStyle/>
          <a:p>
            <a:r>
              <a:rPr lang="en-US" dirty="0"/>
              <a:t>--&gt; Increasing deficit in each TTI in a DU results in increase of the loss function</a:t>
            </a:r>
          </a:p>
        </p:txBody>
      </p:sp>
      <p:cxnSp>
        <p:nvCxnSpPr>
          <p:cNvPr id="42" name="Straight Connector 41">
            <a:extLst>
              <a:ext uri="{FF2B5EF4-FFF2-40B4-BE49-F238E27FC236}">
                <a16:creationId xmlns:a16="http://schemas.microsoft.com/office/drawing/2014/main" id="{A26020D3-5172-294C-89AE-FE6CCE2A7F0D}"/>
              </a:ext>
            </a:extLst>
          </p:cNvPr>
          <p:cNvCxnSpPr>
            <a:cxnSpLocks/>
          </p:cNvCxnSpPr>
          <p:nvPr/>
        </p:nvCxnSpPr>
        <p:spPr>
          <a:xfrm>
            <a:off x="9371745" y="5389136"/>
            <a:ext cx="0" cy="41150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264C4A-B6DF-214D-BD1F-2D64AA658ECB}"/>
              </a:ext>
            </a:extLst>
          </p:cNvPr>
          <p:cNvSpPr txBox="1"/>
          <p:nvPr/>
        </p:nvSpPr>
        <p:spPr>
          <a:xfrm>
            <a:off x="9430576" y="5473803"/>
            <a:ext cx="714089" cy="369332"/>
          </a:xfrm>
          <a:prstGeom prst="rect">
            <a:avLst/>
          </a:prstGeom>
          <a:noFill/>
        </p:spPr>
        <p:txBody>
          <a:bodyPr wrap="square" rtlCol="0">
            <a:spAutoFit/>
          </a:bodyPr>
          <a:lstStyle/>
          <a:p>
            <a:r>
              <a:rPr lang="en-US" dirty="0"/>
              <a:t>T</a:t>
            </a:r>
          </a:p>
        </p:txBody>
      </p:sp>
    </p:spTree>
    <p:extLst>
      <p:ext uri="{BB962C8B-B14F-4D97-AF65-F5344CB8AC3E}">
        <p14:creationId xmlns:p14="http://schemas.microsoft.com/office/powerpoint/2010/main" val="384421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6DE6B-7089-B148-A8A8-50A8EE42639E}"/>
              </a:ext>
            </a:extLst>
          </p:cNvPr>
          <p:cNvSpPr>
            <a:spLocks noGrp="1"/>
          </p:cNvSpPr>
          <p:nvPr>
            <p:ph type="title"/>
          </p:nvPr>
        </p:nvSpPr>
        <p:spPr>
          <a:xfrm>
            <a:off x="838200" y="2633540"/>
            <a:ext cx="10515600" cy="1325563"/>
          </a:xfrm>
        </p:spPr>
        <p:txBody>
          <a:bodyPr/>
          <a:lstStyle/>
          <a:p>
            <a:r>
              <a:rPr lang="en-US" dirty="0"/>
              <a:t>Simulations</a:t>
            </a:r>
          </a:p>
        </p:txBody>
      </p:sp>
    </p:spTree>
    <p:extLst>
      <p:ext uri="{BB962C8B-B14F-4D97-AF65-F5344CB8AC3E}">
        <p14:creationId xmlns:p14="http://schemas.microsoft.com/office/powerpoint/2010/main" val="3624178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3917-CA09-C941-A87C-1A5B98BFA79D}"/>
              </a:ext>
            </a:extLst>
          </p:cNvPr>
          <p:cNvSpPr>
            <a:spLocks noGrp="1"/>
          </p:cNvSpPr>
          <p:nvPr>
            <p:ph type="title"/>
          </p:nvPr>
        </p:nvSpPr>
        <p:spPr>
          <a:xfrm>
            <a:off x="11725" y="65098"/>
            <a:ext cx="10515600" cy="1325563"/>
          </a:xfrm>
        </p:spPr>
        <p:txBody>
          <a:bodyPr/>
          <a:lstStyle/>
          <a:p>
            <a:r>
              <a:rPr lang="en-US" dirty="0"/>
              <a:t>Simulation Objectives</a:t>
            </a:r>
          </a:p>
        </p:txBody>
      </p:sp>
      <p:sp>
        <p:nvSpPr>
          <p:cNvPr id="3" name="Content Placeholder 2">
            <a:extLst>
              <a:ext uri="{FF2B5EF4-FFF2-40B4-BE49-F238E27FC236}">
                <a16:creationId xmlns:a16="http://schemas.microsoft.com/office/drawing/2014/main" id="{1A71B0B5-5F5F-F24D-B6DA-189F29060607}"/>
              </a:ext>
            </a:extLst>
          </p:cNvPr>
          <p:cNvSpPr>
            <a:spLocks noGrp="1"/>
          </p:cNvSpPr>
          <p:nvPr>
            <p:ph idx="1"/>
          </p:nvPr>
        </p:nvSpPr>
        <p:spPr>
          <a:xfrm>
            <a:off x="319455" y="1597024"/>
            <a:ext cx="7666892" cy="4821337"/>
          </a:xfrm>
        </p:spPr>
        <p:txBody>
          <a:bodyPr>
            <a:normAutofit lnSpcReduction="10000"/>
          </a:bodyPr>
          <a:lstStyle/>
          <a:p>
            <a:r>
              <a:rPr lang="en-US" dirty="0"/>
              <a:t>RAN with a </a:t>
            </a:r>
            <a:r>
              <a:rPr lang="en-US" dirty="0" err="1"/>
              <a:t>eNodeB</a:t>
            </a:r>
            <a:r>
              <a:rPr lang="en-US" dirty="0"/>
              <a:t> with two </a:t>
            </a:r>
            <a:r>
              <a:rPr lang="en-US" dirty="0" err="1"/>
              <a:t>schedulars</a:t>
            </a:r>
            <a:r>
              <a:rPr lang="en-US" dirty="0"/>
              <a:t>, and serving two set of UEs – </a:t>
            </a:r>
            <a:r>
              <a:rPr lang="en-US" dirty="0" err="1"/>
              <a:t>Embb</a:t>
            </a:r>
            <a:r>
              <a:rPr lang="en-US" dirty="0"/>
              <a:t> and URLLC</a:t>
            </a:r>
          </a:p>
          <a:p>
            <a:r>
              <a:rPr lang="en-US" dirty="0"/>
              <a:t>Each Schedular serves </a:t>
            </a:r>
            <a:r>
              <a:rPr lang="en-US" dirty="0" err="1"/>
              <a:t>Embb</a:t>
            </a:r>
            <a:r>
              <a:rPr lang="en-US" dirty="0"/>
              <a:t> and other URLLC</a:t>
            </a:r>
          </a:p>
          <a:p>
            <a:r>
              <a:rPr lang="en-US" dirty="0"/>
              <a:t>A RB management entity that takes in Arrival and Buffer statistics every X TTI and returns the PRB allocation for the following X TTIs</a:t>
            </a:r>
          </a:p>
          <a:p>
            <a:r>
              <a:rPr lang="en-US" dirty="0"/>
              <a:t>The objective is to study the system under oversubscribed conditions to meet URLLC delay and PER requirements </a:t>
            </a:r>
            <a:r>
              <a:rPr lang="en-US"/>
              <a:t>considering retransmissions.</a:t>
            </a:r>
            <a:endParaRPr lang="en-US" dirty="0"/>
          </a:p>
          <a:p>
            <a:r>
              <a:rPr lang="en-US" dirty="0"/>
              <a:t>For EMBB users, the quantification is </a:t>
            </a:r>
            <a:r>
              <a:rPr lang="en-US" dirty="0" err="1"/>
              <a:t>w.r.t</a:t>
            </a:r>
            <a:r>
              <a:rPr lang="en-US" dirty="0"/>
              <a:t> loss in throughput with increasing URLLC load</a:t>
            </a:r>
          </a:p>
        </p:txBody>
      </p:sp>
      <p:grpSp>
        <p:nvGrpSpPr>
          <p:cNvPr id="11" name="Group 10">
            <a:extLst>
              <a:ext uri="{FF2B5EF4-FFF2-40B4-BE49-F238E27FC236}">
                <a16:creationId xmlns:a16="http://schemas.microsoft.com/office/drawing/2014/main" id="{E2992292-6A48-174D-AEA3-F603E94D0491}"/>
              </a:ext>
            </a:extLst>
          </p:cNvPr>
          <p:cNvGrpSpPr/>
          <p:nvPr/>
        </p:nvGrpSpPr>
        <p:grpSpPr>
          <a:xfrm>
            <a:off x="8432082" y="1084403"/>
            <a:ext cx="501161" cy="943952"/>
            <a:chOff x="8335108" y="1277327"/>
            <a:chExt cx="501161" cy="943952"/>
          </a:xfrm>
        </p:grpSpPr>
        <p:cxnSp>
          <p:nvCxnSpPr>
            <p:cNvPr id="5" name="Straight Connector 4">
              <a:extLst>
                <a:ext uri="{FF2B5EF4-FFF2-40B4-BE49-F238E27FC236}">
                  <a16:creationId xmlns:a16="http://schemas.microsoft.com/office/drawing/2014/main" id="{622E0FB6-2834-0F47-8BC6-B5911F63FD8D}"/>
                </a:ext>
              </a:extLst>
            </p:cNvPr>
            <p:cNvCxnSpPr/>
            <p:nvPr/>
          </p:nvCxnSpPr>
          <p:spPr>
            <a:xfrm>
              <a:off x="8335108" y="1277327"/>
              <a:ext cx="0" cy="9439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876630-C5E1-9945-A60C-05EEF348DFA3}"/>
                </a:ext>
              </a:extLst>
            </p:cNvPr>
            <p:cNvCxnSpPr/>
            <p:nvPr/>
          </p:nvCxnSpPr>
          <p:spPr>
            <a:xfrm>
              <a:off x="8335108" y="2221279"/>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27B9ED6-B6A6-C342-8C07-D24C188843A1}"/>
                </a:ext>
              </a:extLst>
            </p:cNvPr>
            <p:cNvCxnSpPr/>
            <p:nvPr/>
          </p:nvCxnSpPr>
          <p:spPr>
            <a:xfrm>
              <a:off x="8818685" y="1277327"/>
              <a:ext cx="0" cy="943952"/>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A7FFEEB-7C7E-9C4D-9F68-F6D6D74AE76A}"/>
              </a:ext>
            </a:extLst>
          </p:cNvPr>
          <p:cNvGrpSpPr/>
          <p:nvPr/>
        </p:nvGrpSpPr>
        <p:grpSpPr>
          <a:xfrm>
            <a:off x="10729806" y="1056392"/>
            <a:ext cx="501161" cy="943952"/>
            <a:chOff x="8335108" y="1277327"/>
            <a:chExt cx="501161" cy="943952"/>
          </a:xfrm>
        </p:grpSpPr>
        <p:cxnSp>
          <p:nvCxnSpPr>
            <p:cNvPr id="13" name="Straight Connector 12">
              <a:extLst>
                <a:ext uri="{FF2B5EF4-FFF2-40B4-BE49-F238E27FC236}">
                  <a16:creationId xmlns:a16="http://schemas.microsoft.com/office/drawing/2014/main" id="{4043BDF1-A0E0-1340-8483-4CFD3DA65DA5}"/>
                </a:ext>
              </a:extLst>
            </p:cNvPr>
            <p:cNvCxnSpPr/>
            <p:nvPr/>
          </p:nvCxnSpPr>
          <p:spPr>
            <a:xfrm>
              <a:off x="8335108" y="1277327"/>
              <a:ext cx="0" cy="9439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2FB637-CAF9-8B4E-B28B-749D08E2EFFB}"/>
                </a:ext>
              </a:extLst>
            </p:cNvPr>
            <p:cNvCxnSpPr/>
            <p:nvPr/>
          </p:nvCxnSpPr>
          <p:spPr>
            <a:xfrm>
              <a:off x="8335108" y="2221279"/>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C41C70-E34E-A046-8002-C6354F9EB93C}"/>
                </a:ext>
              </a:extLst>
            </p:cNvPr>
            <p:cNvCxnSpPr/>
            <p:nvPr/>
          </p:nvCxnSpPr>
          <p:spPr>
            <a:xfrm>
              <a:off x="8818685" y="1277327"/>
              <a:ext cx="0" cy="943952"/>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6" name="Rounded Rectangle 15">
            <a:extLst>
              <a:ext uri="{FF2B5EF4-FFF2-40B4-BE49-F238E27FC236}">
                <a16:creationId xmlns:a16="http://schemas.microsoft.com/office/drawing/2014/main" id="{DA33609E-37E7-5843-823F-B7A932FCE79E}"/>
              </a:ext>
            </a:extLst>
          </p:cNvPr>
          <p:cNvSpPr/>
          <p:nvPr/>
        </p:nvSpPr>
        <p:spPr>
          <a:xfrm>
            <a:off x="8268210" y="3102805"/>
            <a:ext cx="923193" cy="530591"/>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F51E63DB-638D-6049-A9B0-0E6CD66BFE95}"/>
              </a:ext>
            </a:extLst>
          </p:cNvPr>
          <p:cNvSpPr txBox="1"/>
          <p:nvPr/>
        </p:nvSpPr>
        <p:spPr>
          <a:xfrm>
            <a:off x="8237437" y="3152656"/>
            <a:ext cx="984738" cy="430887"/>
          </a:xfrm>
          <a:prstGeom prst="rect">
            <a:avLst/>
          </a:prstGeom>
          <a:noFill/>
        </p:spPr>
        <p:txBody>
          <a:bodyPr wrap="square" rtlCol="0">
            <a:spAutoFit/>
          </a:bodyPr>
          <a:lstStyle/>
          <a:p>
            <a:pPr algn="ctr"/>
            <a:r>
              <a:rPr lang="en-US" sz="1100" dirty="0" err="1"/>
              <a:t>Embb</a:t>
            </a:r>
            <a:r>
              <a:rPr lang="en-US" sz="1100" dirty="0"/>
              <a:t> Schedular</a:t>
            </a:r>
          </a:p>
        </p:txBody>
      </p:sp>
      <p:sp>
        <p:nvSpPr>
          <p:cNvPr id="18" name="Rounded Rectangle 17">
            <a:extLst>
              <a:ext uri="{FF2B5EF4-FFF2-40B4-BE49-F238E27FC236}">
                <a16:creationId xmlns:a16="http://schemas.microsoft.com/office/drawing/2014/main" id="{B4AC5CE2-63B3-894A-9FFB-E30E7328CE9A}"/>
              </a:ext>
            </a:extLst>
          </p:cNvPr>
          <p:cNvSpPr/>
          <p:nvPr/>
        </p:nvSpPr>
        <p:spPr>
          <a:xfrm>
            <a:off x="10513181" y="3063437"/>
            <a:ext cx="923193" cy="530591"/>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D7183FC-5EF0-8E4C-9DA7-8B04A0535D48}"/>
              </a:ext>
            </a:extLst>
          </p:cNvPr>
          <p:cNvSpPr txBox="1"/>
          <p:nvPr/>
        </p:nvSpPr>
        <p:spPr>
          <a:xfrm>
            <a:off x="10482408" y="3113288"/>
            <a:ext cx="984738" cy="430887"/>
          </a:xfrm>
          <a:prstGeom prst="rect">
            <a:avLst/>
          </a:prstGeom>
          <a:noFill/>
        </p:spPr>
        <p:txBody>
          <a:bodyPr wrap="square" rtlCol="0">
            <a:spAutoFit/>
          </a:bodyPr>
          <a:lstStyle/>
          <a:p>
            <a:pPr algn="ctr"/>
            <a:r>
              <a:rPr lang="en-US" sz="1100" dirty="0"/>
              <a:t>URLLC Schedular</a:t>
            </a:r>
          </a:p>
        </p:txBody>
      </p:sp>
      <p:cxnSp>
        <p:nvCxnSpPr>
          <p:cNvPr id="21" name="Straight Connector 20">
            <a:extLst>
              <a:ext uri="{FF2B5EF4-FFF2-40B4-BE49-F238E27FC236}">
                <a16:creationId xmlns:a16="http://schemas.microsoft.com/office/drawing/2014/main" id="{D15217B0-D1BB-6C41-AB09-FF1FEC660C4D}"/>
              </a:ext>
            </a:extLst>
          </p:cNvPr>
          <p:cNvCxnSpPr>
            <a:cxnSpLocks/>
          </p:cNvCxnSpPr>
          <p:nvPr/>
        </p:nvCxnSpPr>
        <p:spPr>
          <a:xfrm>
            <a:off x="8432082" y="1838100"/>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9BEB858-AE2B-7742-8B47-BED3FB9DD588}"/>
              </a:ext>
            </a:extLst>
          </p:cNvPr>
          <p:cNvCxnSpPr>
            <a:cxnSpLocks/>
          </p:cNvCxnSpPr>
          <p:nvPr/>
        </p:nvCxnSpPr>
        <p:spPr>
          <a:xfrm>
            <a:off x="8432082" y="1647600"/>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D23308C-DC45-C343-B14E-9CD33B608C28}"/>
              </a:ext>
            </a:extLst>
          </p:cNvPr>
          <p:cNvCxnSpPr>
            <a:cxnSpLocks/>
          </p:cNvCxnSpPr>
          <p:nvPr/>
        </p:nvCxnSpPr>
        <p:spPr>
          <a:xfrm>
            <a:off x="8432082" y="1489338"/>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FA5DD66-A6F2-6442-9689-AA150BEC73A5}"/>
              </a:ext>
            </a:extLst>
          </p:cNvPr>
          <p:cNvCxnSpPr>
            <a:cxnSpLocks/>
          </p:cNvCxnSpPr>
          <p:nvPr/>
        </p:nvCxnSpPr>
        <p:spPr>
          <a:xfrm>
            <a:off x="8432082" y="1298838"/>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FFD15D-F573-A54F-80D9-0CCC0FB49018}"/>
              </a:ext>
            </a:extLst>
          </p:cNvPr>
          <p:cNvCxnSpPr>
            <a:cxnSpLocks/>
          </p:cNvCxnSpPr>
          <p:nvPr/>
        </p:nvCxnSpPr>
        <p:spPr>
          <a:xfrm>
            <a:off x="10712222" y="1798854"/>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C81101-635F-DF4F-94A0-CC6B0A442553}"/>
              </a:ext>
            </a:extLst>
          </p:cNvPr>
          <p:cNvCxnSpPr>
            <a:cxnSpLocks/>
          </p:cNvCxnSpPr>
          <p:nvPr/>
        </p:nvCxnSpPr>
        <p:spPr>
          <a:xfrm>
            <a:off x="10712222" y="1608354"/>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A368B31-5B58-7C44-819F-696AA6E9881F}"/>
              </a:ext>
            </a:extLst>
          </p:cNvPr>
          <p:cNvCxnSpPr>
            <a:cxnSpLocks/>
          </p:cNvCxnSpPr>
          <p:nvPr/>
        </p:nvCxnSpPr>
        <p:spPr>
          <a:xfrm>
            <a:off x="10712222" y="1450092"/>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59E8EF0-B388-FF42-98B9-016B3074096B}"/>
              </a:ext>
            </a:extLst>
          </p:cNvPr>
          <p:cNvCxnSpPr>
            <a:cxnSpLocks/>
          </p:cNvCxnSpPr>
          <p:nvPr/>
        </p:nvCxnSpPr>
        <p:spPr>
          <a:xfrm>
            <a:off x="10712222" y="1259592"/>
            <a:ext cx="5011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09217-D77E-7941-B9DF-338490F92321}"/>
              </a:ext>
            </a:extLst>
          </p:cNvPr>
          <p:cNvCxnSpPr>
            <a:cxnSpLocks/>
          </p:cNvCxnSpPr>
          <p:nvPr/>
        </p:nvCxnSpPr>
        <p:spPr>
          <a:xfrm>
            <a:off x="8682662" y="2088700"/>
            <a:ext cx="0" cy="2829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E77C5A0-9C9F-054B-BE0A-39EFFC0632EF}"/>
              </a:ext>
            </a:extLst>
          </p:cNvPr>
          <p:cNvCxnSpPr>
            <a:cxnSpLocks/>
          </p:cNvCxnSpPr>
          <p:nvPr/>
        </p:nvCxnSpPr>
        <p:spPr>
          <a:xfrm>
            <a:off x="10980386" y="2157017"/>
            <a:ext cx="0" cy="1991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AD2CC52B-ED71-4245-92AA-5DDED6CA7BED}"/>
              </a:ext>
            </a:extLst>
          </p:cNvPr>
          <p:cNvSpPr/>
          <p:nvPr/>
        </p:nvSpPr>
        <p:spPr>
          <a:xfrm>
            <a:off x="9318323" y="2657652"/>
            <a:ext cx="1044821" cy="430888"/>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22C26833-D65E-044C-BB19-2D180A7F1767}"/>
              </a:ext>
            </a:extLst>
          </p:cNvPr>
          <p:cNvSpPr txBox="1"/>
          <p:nvPr/>
        </p:nvSpPr>
        <p:spPr>
          <a:xfrm>
            <a:off x="9313735" y="2611486"/>
            <a:ext cx="1099038" cy="523220"/>
          </a:xfrm>
          <a:prstGeom prst="rect">
            <a:avLst/>
          </a:prstGeom>
          <a:noFill/>
        </p:spPr>
        <p:txBody>
          <a:bodyPr wrap="square" rtlCol="0">
            <a:spAutoFit/>
          </a:bodyPr>
          <a:lstStyle/>
          <a:p>
            <a:pPr algn="ctr"/>
            <a:r>
              <a:rPr lang="en-US" sz="1400" dirty="0"/>
              <a:t>RB Slice Mgmt.</a:t>
            </a:r>
          </a:p>
        </p:txBody>
      </p:sp>
      <p:cxnSp>
        <p:nvCxnSpPr>
          <p:cNvPr id="37" name="Straight Arrow Connector 36">
            <a:extLst>
              <a:ext uri="{FF2B5EF4-FFF2-40B4-BE49-F238E27FC236}">
                <a16:creationId xmlns:a16="http://schemas.microsoft.com/office/drawing/2014/main" id="{AA06C352-B098-A24E-9B2E-1142DA31D3C0}"/>
              </a:ext>
            </a:extLst>
          </p:cNvPr>
          <p:cNvCxnSpPr>
            <a:cxnSpLocks/>
            <a:endCxn id="17" idx="3"/>
          </p:cNvCxnSpPr>
          <p:nvPr/>
        </p:nvCxnSpPr>
        <p:spPr>
          <a:xfrm flipH="1">
            <a:off x="9222175" y="3102805"/>
            <a:ext cx="468478" cy="26529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0461FD7-EECD-D949-B156-ECAA495C3E76}"/>
              </a:ext>
            </a:extLst>
          </p:cNvPr>
          <p:cNvCxnSpPr>
            <a:cxnSpLocks/>
            <a:endCxn id="19" idx="1"/>
          </p:cNvCxnSpPr>
          <p:nvPr/>
        </p:nvCxnSpPr>
        <p:spPr>
          <a:xfrm>
            <a:off x="9978888" y="3152656"/>
            <a:ext cx="503520" cy="17607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9DFD46C-E112-D048-8B42-F12CA85C1146}"/>
              </a:ext>
            </a:extLst>
          </p:cNvPr>
          <p:cNvCxnSpPr>
            <a:cxnSpLocks/>
            <a:stCxn id="16" idx="2"/>
          </p:cNvCxnSpPr>
          <p:nvPr/>
        </p:nvCxnSpPr>
        <p:spPr>
          <a:xfrm flipH="1">
            <a:off x="8729806" y="3633396"/>
            <a:ext cx="1" cy="40848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4C07F96-18B8-9A4D-972A-0B2114F6B5C0}"/>
              </a:ext>
            </a:extLst>
          </p:cNvPr>
          <p:cNvCxnSpPr>
            <a:cxnSpLocks/>
            <a:stCxn id="18" idx="2"/>
          </p:cNvCxnSpPr>
          <p:nvPr/>
        </p:nvCxnSpPr>
        <p:spPr>
          <a:xfrm>
            <a:off x="10974778" y="3594028"/>
            <a:ext cx="0" cy="44785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0E09ED6D-9DDB-1E4D-9066-1A26E8A53350}"/>
              </a:ext>
            </a:extLst>
          </p:cNvPr>
          <p:cNvSpPr/>
          <p:nvPr/>
        </p:nvSpPr>
        <p:spPr>
          <a:xfrm>
            <a:off x="8000347" y="4078582"/>
            <a:ext cx="3621245" cy="597877"/>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F6045863-4877-894A-87C9-E876F5C91815}"/>
              </a:ext>
            </a:extLst>
          </p:cNvPr>
          <p:cNvSpPr txBox="1"/>
          <p:nvPr/>
        </p:nvSpPr>
        <p:spPr>
          <a:xfrm>
            <a:off x="9488876" y="4139930"/>
            <a:ext cx="889488" cy="369332"/>
          </a:xfrm>
          <a:prstGeom prst="rect">
            <a:avLst/>
          </a:prstGeom>
          <a:noFill/>
        </p:spPr>
        <p:txBody>
          <a:bodyPr wrap="square" rtlCol="0">
            <a:spAutoFit/>
          </a:bodyPr>
          <a:lstStyle/>
          <a:p>
            <a:r>
              <a:rPr lang="en-US" dirty="0"/>
              <a:t>PHY</a:t>
            </a:r>
          </a:p>
        </p:txBody>
      </p:sp>
      <p:sp>
        <p:nvSpPr>
          <p:cNvPr id="49" name="Rectangle 48">
            <a:extLst>
              <a:ext uri="{FF2B5EF4-FFF2-40B4-BE49-F238E27FC236}">
                <a16:creationId xmlns:a16="http://schemas.microsoft.com/office/drawing/2014/main" id="{9693A355-DB31-0049-A81E-F98E1597FD7D}"/>
              </a:ext>
            </a:extLst>
          </p:cNvPr>
          <p:cNvSpPr/>
          <p:nvPr/>
        </p:nvSpPr>
        <p:spPr>
          <a:xfrm>
            <a:off x="9068310" y="5335684"/>
            <a:ext cx="298939" cy="465993"/>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861079CD-C0EF-5442-BF87-4964F8B462F7}"/>
              </a:ext>
            </a:extLst>
          </p:cNvPr>
          <p:cNvSpPr/>
          <p:nvPr/>
        </p:nvSpPr>
        <p:spPr>
          <a:xfrm>
            <a:off x="10746176" y="5335683"/>
            <a:ext cx="298939" cy="465993"/>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E7F08898-75C8-504C-9C1A-93B9C348C14E}"/>
              </a:ext>
            </a:extLst>
          </p:cNvPr>
          <p:cNvCxnSpPr/>
          <p:nvPr/>
        </p:nvCxnSpPr>
        <p:spPr>
          <a:xfrm>
            <a:off x="9068310" y="5177423"/>
            <a:ext cx="0" cy="1582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3F29B6F-3F57-504E-A7A7-3E1773382C51}"/>
              </a:ext>
            </a:extLst>
          </p:cNvPr>
          <p:cNvCxnSpPr/>
          <p:nvPr/>
        </p:nvCxnSpPr>
        <p:spPr>
          <a:xfrm>
            <a:off x="10740314" y="5171561"/>
            <a:ext cx="0" cy="15826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ounded Rectangle 54">
            <a:extLst>
              <a:ext uri="{FF2B5EF4-FFF2-40B4-BE49-F238E27FC236}">
                <a16:creationId xmlns:a16="http://schemas.microsoft.com/office/drawing/2014/main" id="{3C35F038-D2EB-DD48-AD71-C25E923D7E68}"/>
              </a:ext>
            </a:extLst>
          </p:cNvPr>
          <p:cNvSpPr/>
          <p:nvPr/>
        </p:nvSpPr>
        <p:spPr>
          <a:xfrm>
            <a:off x="8104569" y="351421"/>
            <a:ext cx="1024304" cy="359691"/>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500541D8-E68A-374E-84A9-37995FBDDB9C}"/>
              </a:ext>
            </a:extLst>
          </p:cNvPr>
          <p:cNvSpPr txBox="1"/>
          <p:nvPr/>
        </p:nvSpPr>
        <p:spPr>
          <a:xfrm>
            <a:off x="7974882" y="330855"/>
            <a:ext cx="1283677" cy="261610"/>
          </a:xfrm>
          <a:prstGeom prst="rect">
            <a:avLst/>
          </a:prstGeom>
          <a:noFill/>
        </p:spPr>
        <p:txBody>
          <a:bodyPr wrap="square" rtlCol="0">
            <a:spAutoFit/>
          </a:bodyPr>
          <a:lstStyle/>
          <a:p>
            <a:pPr algn="ctr"/>
            <a:r>
              <a:rPr lang="en-US" sz="1100" dirty="0" err="1"/>
              <a:t>Embb</a:t>
            </a:r>
            <a:r>
              <a:rPr lang="en-US" sz="1100" dirty="0"/>
              <a:t> Sources</a:t>
            </a:r>
          </a:p>
        </p:txBody>
      </p:sp>
      <p:cxnSp>
        <p:nvCxnSpPr>
          <p:cNvPr id="58" name="Straight Arrow Connector 57">
            <a:extLst>
              <a:ext uri="{FF2B5EF4-FFF2-40B4-BE49-F238E27FC236}">
                <a16:creationId xmlns:a16="http://schemas.microsoft.com/office/drawing/2014/main" id="{D7754CF4-DB78-574B-BC5A-05F75059EF70}"/>
              </a:ext>
            </a:extLst>
          </p:cNvPr>
          <p:cNvCxnSpPr>
            <a:stCxn id="56" idx="2"/>
          </p:cNvCxnSpPr>
          <p:nvPr/>
        </p:nvCxnSpPr>
        <p:spPr>
          <a:xfrm>
            <a:off x="8616721" y="592465"/>
            <a:ext cx="0" cy="4639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a:extLst>
              <a:ext uri="{FF2B5EF4-FFF2-40B4-BE49-F238E27FC236}">
                <a16:creationId xmlns:a16="http://schemas.microsoft.com/office/drawing/2014/main" id="{F2F79653-65BA-4B48-BAFB-999C32E059A5}"/>
              </a:ext>
            </a:extLst>
          </p:cNvPr>
          <p:cNvSpPr/>
          <p:nvPr/>
        </p:nvSpPr>
        <p:spPr>
          <a:xfrm>
            <a:off x="10426471" y="336114"/>
            <a:ext cx="1024304" cy="359691"/>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92A0E0FB-8383-AA41-8421-881C4C7C29DE}"/>
              </a:ext>
            </a:extLst>
          </p:cNvPr>
          <p:cNvSpPr txBox="1"/>
          <p:nvPr/>
        </p:nvSpPr>
        <p:spPr>
          <a:xfrm>
            <a:off x="10296784" y="315548"/>
            <a:ext cx="1283677" cy="261610"/>
          </a:xfrm>
          <a:prstGeom prst="rect">
            <a:avLst/>
          </a:prstGeom>
          <a:noFill/>
        </p:spPr>
        <p:txBody>
          <a:bodyPr wrap="square" rtlCol="0">
            <a:spAutoFit/>
          </a:bodyPr>
          <a:lstStyle/>
          <a:p>
            <a:pPr algn="ctr"/>
            <a:r>
              <a:rPr lang="en-US" sz="1100" dirty="0"/>
              <a:t>URLLC sources</a:t>
            </a:r>
          </a:p>
        </p:txBody>
      </p:sp>
      <p:cxnSp>
        <p:nvCxnSpPr>
          <p:cNvPr id="61" name="Straight Arrow Connector 60">
            <a:extLst>
              <a:ext uri="{FF2B5EF4-FFF2-40B4-BE49-F238E27FC236}">
                <a16:creationId xmlns:a16="http://schemas.microsoft.com/office/drawing/2014/main" id="{D077BCB5-0124-1C48-B229-670062F5B1B6}"/>
              </a:ext>
            </a:extLst>
          </p:cNvPr>
          <p:cNvCxnSpPr>
            <a:stCxn id="60" idx="2"/>
          </p:cNvCxnSpPr>
          <p:nvPr/>
        </p:nvCxnSpPr>
        <p:spPr>
          <a:xfrm>
            <a:off x="10938623" y="577158"/>
            <a:ext cx="0" cy="4639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2" name="Freeform 61">
            <a:extLst>
              <a:ext uri="{FF2B5EF4-FFF2-40B4-BE49-F238E27FC236}">
                <a16:creationId xmlns:a16="http://schemas.microsoft.com/office/drawing/2014/main" id="{C033E531-5B87-2247-9207-7B48BA3C0399}"/>
              </a:ext>
            </a:extLst>
          </p:cNvPr>
          <p:cNvSpPr/>
          <p:nvPr/>
        </p:nvSpPr>
        <p:spPr>
          <a:xfrm>
            <a:off x="8962803" y="3638769"/>
            <a:ext cx="320594" cy="1670538"/>
          </a:xfrm>
          <a:custGeom>
            <a:avLst/>
            <a:gdLst>
              <a:gd name="connsiteX0" fmla="*/ 263769 w 320594"/>
              <a:gd name="connsiteY0" fmla="*/ 1670538 h 1670538"/>
              <a:gd name="connsiteX1" fmla="*/ 307730 w 320594"/>
              <a:gd name="connsiteY1" fmla="*/ 773723 h 1670538"/>
              <a:gd name="connsiteX2" fmla="*/ 61546 w 320594"/>
              <a:gd name="connsiteY2" fmla="*/ 369277 h 1670538"/>
              <a:gd name="connsiteX3" fmla="*/ 0 w 320594"/>
              <a:gd name="connsiteY3" fmla="*/ 0 h 1670538"/>
            </a:gdLst>
            <a:ahLst/>
            <a:cxnLst>
              <a:cxn ang="0">
                <a:pos x="connsiteX0" y="connsiteY0"/>
              </a:cxn>
              <a:cxn ang="0">
                <a:pos x="connsiteX1" y="connsiteY1"/>
              </a:cxn>
              <a:cxn ang="0">
                <a:pos x="connsiteX2" y="connsiteY2"/>
              </a:cxn>
              <a:cxn ang="0">
                <a:pos x="connsiteX3" y="connsiteY3"/>
              </a:cxn>
            </a:cxnLst>
            <a:rect l="l" t="t" r="r" b="b"/>
            <a:pathLst>
              <a:path w="320594" h="1670538">
                <a:moveTo>
                  <a:pt x="263769" y="1670538"/>
                </a:moveTo>
                <a:cubicBezTo>
                  <a:pt x="302601" y="1330569"/>
                  <a:pt x="341434" y="990600"/>
                  <a:pt x="307730" y="773723"/>
                </a:cubicBezTo>
                <a:cubicBezTo>
                  <a:pt x="274026" y="556846"/>
                  <a:pt x="112834" y="498231"/>
                  <a:pt x="61546" y="369277"/>
                </a:cubicBezTo>
                <a:cubicBezTo>
                  <a:pt x="10258" y="240323"/>
                  <a:pt x="5129" y="120161"/>
                  <a:pt x="0" y="0"/>
                </a:cubicBezTo>
              </a:path>
            </a:pathLst>
          </a:custGeom>
          <a:noFill/>
          <a:ln w="44450">
            <a:prstDash val="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62">
            <a:extLst>
              <a:ext uri="{FF2B5EF4-FFF2-40B4-BE49-F238E27FC236}">
                <a16:creationId xmlns:a16="http://schemas.microsoft.com/office/drawing/2014/main" id="{40828193-18BF-8048-A492-DECBCC82C084}"/>
              </a:ext>
            </a:extLst>
          </p:cNvPr>
          <p:cNvSpPr/>
          <p:nvPr/>
        </p:nvSpPr>
        <p:spPr>
          <a:xfrm>
            <a:off x="10614617" y="3632746"/>
            <a:ext cx="320594" cy="1670538"/>
          </a:xfrm>
          <a:custGeom>
            <a:avLst/>
            <a:gdLst>
              <a:gd name="connsiteX0" fmla="*/ 263769 w 320594"/>
              <a:gd name="connsiteY0" fmla="*/ 1670538 h 1670538"/>
              <a:gd name="connsiteX1" fmla="*/ 307730 w 320594"/>
              <a:gd name="connsiteY1" fmla="*/ 773723 h 1670538"/>
              <a:gd name="connsiteX2" fmla="*/ 61546 w 320594"/>
              <a:gd name="connsiteY2" fmla="*/ 369277 h 1670538"/>
              <a:gd name="connsiteX3" fmla="*/ 0 w 320594"/>
              <a:gd name="connsiteY3" fmla="*/ 0 h 1670538"/>
            </a:gdLst>
            <a:ahLst/>
            <a:cxnLst>
              <a:cxn ang="0">
                <a:pos x="connsiteX0" y="connsiteY0"/>
              </a:cxn>
              <a:cxn ang="0">
                <a:pos x="connsiteX1" y="connsiteY1"/>
              </a:cxn>
              <a:cxn ang="0">
                <a:pos x="connsiteX2" y="connsiteY2"/>
              </a:cxn>
              <a:cxn ang="0">
                <a:pos x="connsiteX3" y="connsiteY3"/>
              </a:cxn>
            </a:cxnLst>
            <a:rect l="l" t="t" r="r" b="b"/>
            <a:pathLst>
              <a:path w="320594" h="1670538">
                <a:moveTo>
                  <a:pt x="263769" y="1670538"/>
                </a:moveTo>
                <a:cubicBezTo>
                  <a:pt x="302601" y="1330569"/>
                  <a:pt x="341434" y="990600"/>
                  <a:pt x="307730" y="773723"/>
                </a:cubicBezTo>
                <a:cubicBezTo>
                  <a:pt x="274026" y="556846"/>
                  <a:pt x="112834" y="498231"/>
                  <a:pt x="61546" y="369277"/>
                </a:cubicBezTo>
                <a:cubicBezTo>
                  <a:pt x="10258" y="240323"/>
                  <a:pt x="5129" y="120161"/>
                  <a:pt x="0" y="0"/>
                </a:cubicBezTo>
              </a:path>
            </a:pathLst>
          </a:custGeom>
          <a:noFill/>
          <a:ln w="44450">
            <a:solidFill>
              <a:srgbClr val="FF0000"/>
            </a:solidFill>
            <a:prstDash val="dash"/>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0707AEAE-C6F9-5D4F-93C8-D36F2B648438}"/>
              </a:ext>
            </a:extLst>
          </p:cNvPr>
          <p:cNvSpPr txBox="1"/>
          <p:nvPr/>
        </p:nvSpPr>
        <p:spPr>
          <a:xfrm>
            <a:off x="9040224" y="3705648"/>
            <a:ext cx="836083" cy="369332"/>
          </a:xfrm>
          <a:prstGeom prst="rect">
            <a:avLst/>
          </a:prstGeom>
          <a:noFill/>
        </p:spPr>
        <p:txBody>
          <a:bodyPr wrap="square" rtlCol="0">
            <a:spAutoFit/>
          </a:bodyPr>
          <a:lstStyle/>
          <a:p>
            <a:r>
              <a:rPr lang="en-US" dirty="0"/>
              <a:t>CQI(u)</a:t>
            </a:r>
          </a:p>
        </p:txBody>
      </p:sp>
      <p:sp>
        <p:nvSpPr>
          <p:cNvPr id="65" name="TextBox 64">
            <a:extLst>
              <a:ext uri="{FF2B5EF4-FFF2-40B4-BE49-F238E27FC236}">
                <a16:creationId xmlns:a16="http://schemas.microsoft.com/office/drawing/2014/main" id="{02515D8E-40A9-E445-BEF3-0E7FA3678436}"/>
              </a:ext>
            </a:extLst>
          </p:cNvPr>
          <p:cNvSpPr txBox="1"/>
          <p:nvPr/>
        </p:nvSpPr>
        <p:spPr>
          <a:xfrm>
            <a:off x="10965576" y="4773090"/>
            <a:ext cx="836083" cy="369332"/>
          </a:xfrm>
          <a:prstGeom prst="rect">
            <a:avLst/>
          </a:prstGeom>
          <a:noFill/>
        </p:spPr>
        <p:txBody>
          <a:bodyPr wrap="square" rtlCol="0">
            <a:spAutoFit/>
          </a:bodyPr>
          <a:lstStyle/>
          <a:p>
            <a:r>
              <a:rPr lang="en-US" dirty="0"/>
              <a:t>CQI(u)</a:t>
            </a:r>
          </a:p>
        </p:txBody>
      </p:sp>
      <p:sp>
        <p:nvSpPr>
          <p:cNvPr id="8" name="Rounded Rectangle 7">
            <a:extLst>
              <a:ext uri="{FF2B5EF4-FFF2-40B4-BE49-F238E27FC236}">
                <a16:creationId xmlns:a16="http://schemas.microsoft.com/office/drawing/2014/main" id="{0CA96CBE-CEB2-A441-BE29-1FC7ED138CEA}"/>
              </a:ext>
            </a:extLst>
          </p:cNvPr>
          <p:cNvSpPr/>
          <p:nvPr/>
        </p:nvSpPr>
        <p:spPr>
          <a:xfrm>
            <a:off x="7911548" y="2349029"/>
            <a:ext cx="3776870" cy="1440737"/>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DE2B2E94-3DCB-B14B-8570-0896AE919F8D}"/>
              </a:ext>
            </a:extLst>
          </p:cNvPr>
          <p:cNvSpPr txBox="1"/>
          <p:nvPr/>
        </p:nvSpPr>
        <p:spPr>
          <a:xfrm>
            <a:off x="10728596" y="2483611"/>
            <a:ext cx="1023730" cy="369332"/>
          </a:xfrm>
          <a:prstGeom prst="rect">
            <a:avLst/>
          </a:prstGeom>
          <a:noFill/>
        </p:spPr>
        <p:txBody>
          <a:bodyPr wrap="square" rtlCol="0">
            <a:spAutoFit/>
          </a:bodyPr>
          <a:lstStyle/>
          <a:p>
            <a:r>
              <a:rPr lang="en-US" dirty="0"/>
              <a:t>MAC</a:t>
            </a:r>
          </a:p>
        </p:txBody>
      </p:sp>
      <p:sp>
        <p:nvSpPr>
          <p:cNvPr id="57" name="Rounded Rectangle 56">
            <a:extLst>
              <a:ext uri="{FF2B5EF4-FFF2-40B4-BE49-F238E27FC236}">
                <a16:creationId xmlns:a16="http://schemas.microsoft.com/office/drawing/2014/main" id="{FDD5185C-608A-3B4C-8E9D-D4250E2B94F4}"/>
              </a:ext>
            </a:extLst>
          </p:cNvPr>
          <p:cNvSpPr/>
          <p:nvPr/>
        </p:nvSpPr>
        <p:spPr>
          <a:xfrm>
            <a:off x="7948948" y="916437"/>
            <a:ext cx="3776870" cy="1202641"/>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0CBF2559-DDDE-5849-8622-C6EE3D9F327A}"/>
              </a:ext>
            </a:extLst>
          </p:cNvPr>
          <p:cNvSpPr txBox="1"/>
          <p:nvPr/>
        </p:nvSpPr>
        <p:spPr>
          <a:xfrm>
            <a:off x="9328451" y="976241"/>
            <a:ext cx="1023730" cy="369332"/>
          </a:xfrm>
          <a:prstGeom prst="rect">
            <a:avLst/>
          </a:prstGeom>
          <a:noFill/>
        </p:spPr>
        <p:txBody>
          <a:bodyPr wrap="square" rtlCol="0">
            <a:spAutoFit/>
          </a:bodyPr>
          <a:lstStyle/>
          <a:p>
            <a:r>
              <a:rPr lang="en-US" dirty="0"/>
              <a:t>RLC</a:t>
            </a:r>
          </a:p>
        </p:txBody>
      </p:sp>
      <p:cxnSp>
        <p:nvCxnSpPr>
          <p:cNvPr id="40" name="Straight Arrow Connector 39">
            <a:extLst>
              <a:ext uri="{FF2B5EF4-FFF2-40B4-BE49-F238E27FC236}">
                <a16:creationId xmlns:a16="http://schemas.microsoft.com/office/drawing/2014/main" id="{6A169D14-29F9-2F4F-92D2-A08A70CEFF40}"/>
              </a:ext>
            </a:extLst>
          </p:cNvPr>
          <p:cNvCxnSpPr>
            <a:cxnSpLocks/>
          </p:cNvCxnSpPr>
          <p:nvPr/>
        </p:nvCxnSpPr>
        <p:spPr>
          <a:xfrm>
            <a:off x="8804995" y="2026048"/>
            <a:ext cx="683881" cy="585438"/>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70C319C-EBAE-A441-8CD6-EEA4ED29DBE2}"/>
              </a:ext>
            </a:extLst>
          </p:cNvPr>
          <p:cNvCxnSpPr>
            <a:cxnSpLocks/>
          </p:cNvCxnSpPr>
          <p:nvPr/>
        </p:nvCxnSpPr>
        <p:spPr>
          <a:xfrm flipH="1">
            <a:off x="10054008" y="2009252"/>
            <a:ext cx="793707" cy="627683"/>
          </a:xfrm>
          <a:prstGeom prst="straightConnector1">
            <a:avLst/>
          </a:prstGeom>
          <a:ln w="25400">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6D12AE5-07CA-4D46-8E33-61D5B0C1BD9C}"/>
              </a:ext>
            </a:extLst>
          </p:cNvPr>
          <p:cNvSpPr txBox="1"/>
          <p:nvPr/>
        </p:nvSpPr>
        <p:spPr>
          <a:xfrm>
            <a:off x="9378978" y="2319857"/>
            <a:ext cx="1648147" cy="276999"/>
          </a:xfrm>
          <a:prstGeom prst="rect">
            <a:avLst/>
          </a:prstGeom>
          <a:noFill/>
        </p:spPr>
        <p:txBody>
          <a:bodyPr wrap="square" rtlCol="0">
            <a:spAutoFit/>
          </a:bodyPr>
          <a:lstStyle/>
          <a:p>
            <a:r>
              <a:rPr lang="en-US" sz="1200" dirty="0"/>
              <a:t>Traffic Stats.</a:t>
            </a:r>
          </a:p>
        </p:txBody>
      </p:sp>
    </p:spTree>
    <p:extLst>
      <p:ext uri="{BB962C8B-B14F-4D97-AF65-F5344CB8AC3E}">
        <p14:creationId xmlns:p14="http://schemas.microsoft.com/office/powerpoint/2010/main" val="192006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F1DCA-02CA-DF42-81E6-92347535A191}"/>
              </a:ext>
            </a:extLst>
          </p:cNvPr>
          <p:cNvSpPr>
            <a:spLocks noGrp="1"/>
          </p:cNvSpPr>
          <p:nvPr>
            <p:ph type="title"/>
          </p:nvPr>
        </p:nvSpPr>
        <p:spPr/>
        <p:txBody>
          <a:bodyPr/>
          <a:lstStyle/>
          <a:p>
            <a:r>
              <a:rPr lang="en-US" b="1" dirty="0"/>
              <a:t>Traffic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8327E1-DC6A-3144-967F-AA995F077F2E}"/>
                  </a:ext>
                </a:extLst>
              </p:cNvPr>
              <p:cNvSpPr>
                <a:spLocks noGrp="1"/>
              </p:cNvSpPr>
              <p:nvPr>
                <p:ph idx="1"/>
              </p:nvPr>
            </p:nvSpPr>
            <p:spPr/>
            <p:txBody>
              <a:bodyPr/>
              <a:lstStyle/>
              <a:p>
                <a:r>
                  <a:rPr lang="en-US" dirty="0" err="1"/>
                  <a:t>Embb</a:t>
                </a:r>
                <a:r>
                  <a:rPr lang="en-US" dirty="0"/>
                  <a:t> can assume a full buffer CBR streamed traffic</a:t>
                </a:r>
              </a:p>
              <a:p>
                <a:pPr lvl="1"/>
                <a:r>
                  <a:rPr lang="en-US" dirty="0"/>
                  <a:t>For now CBR for both EMBB and URLLC</a:t>
                </a:r>
              </a:p>
              <a:p>
                <a:endParaRPr lang="en-US" dirty="0"/>
              </a:p>
              <a:p>
                <a:r>
                  <a:rPr lang="en-US" dirty="0"/>
                  <a:t>Sporadic, </a:t>
                </a:r>
                <a:r>
                  <a:rPr lang="en-US" dirty="0" err="1"/>
                  <a:t>poisson</a:t>
                </a:r>
                <a:r>
                  <a:rPr lang="en-US" dirty="0"/>
                  <a:t> arrival with mean arrival rate of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oMath>
                </a14:m>
                <a:r>
                  <a:rPr lang="en-US" dirty="0"/>
                  <a:t> for each user </a:t>
                </a:r>
                <a14:m>
                  <m:oMath xmlns:m="http://schemas.openxmlformats.org/officeDocument/2006/math">
                    <m:r>
                      <a:rPr lang="en-US" b="0" i="1" smtClean="0">
                        <a:latin typeface="Cambria Math" panose="02040503050406030204" pitchFamily="18" charset="0"/>
                      </a:rPr>
                      <m:t>𝑖</m:t>
                    </m:r>
                  </m:oMath>
                </a14:m>
                <a:r>
                  <a:rPr lang="en-US" i="1" dirty="0"/>
                  <a:t>. </a:t>
                </a:r>
              </a:p>
              <a:p>
                <a:pPr lvl="1"/>
                <a:r>
                  <a:rPr lang="en-US" dirty="0"/>
                  <a:t>URLCC Load is increased by varying packet size e.g. 50-200B or increasing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i="1">
                            <a:latin typeface="Cambria Math" panose="02040503050406030204" pitchFamily="18" charset="0"/>
                          </a:rPr>
                          <m:t>𝑖</m:t>
                        </m:r>
                      </m:sub>
                    </m:sSub>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738327E1-DC6A-3144-967F-AA995F077F2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44719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043F9-A55D-CA4B-89AE-369EDBC75334}"/>
              </a:ext>
            </a:extLst>
          </p:cNvPr>
          <p:cNvSpPr>
            <a:spLocks noGrp="1"/>
          </p:cNvSpPr>
          <p:nvPr>
            <p:ph type="title"/>
          </p:nvPr>
        </p:nvSpPr>
        <p:spPr>
          <a:xfrm>
            <a:off x="838199" y="0"/>
            <a:ext cx="10515600" cy="887205"/>
          </a:xfrm>
        </p:spPr>
        <p:txBody>
          <a:bodyPr/>
          <a:lstStyle/>
          <a:p>
            <a:r>
              <a:rPr lang="en-US" dirty="0"/>
              <a:t>Problem</a:t>
            </a:r>
          </a:p>
        </p:txBody>
      </p:sp>
      <p:sp>
        <p:nvSpPr>
          <p:cNvPr id="3" name="Content Placeholder 2">
            <a:extLst>
              <a:ext uri="{FF2B5EF4-FFF2-40B4-BE49-F238E27FC236}">
                <a16:creationId xmlns:a16="http://schemas.microsoft.com/office/drawing/2014/main" id="{A8704592-BBC8-3448-895A-3EDFD63DB485}"/>
              </a:ext>
            </a:extLst>
          </p:cNvPr>
          <p:cNvSpPr>
            <a:spLocks noGrp="1"/>
          </p:cNvSpPr>
          <p:nvPr>
            <p:ph idx="1"/>
          </p:nvPr>
        </p:nvSpPr>
        <p:spPr>
          <a:xfrm>
            <a:off x="373790" y="887205"/>
            <a:ext cx="11444417" cy="5843134"/>
          </a:xfrm>
        </p:spPr>
        <p:txBody>
          <a:bodyPr>
            <a:normAutofit/>
          </a:bodyPr>
          <a:lstStyle/>
          <a:p>
            <a:r>
              <a:rPr lang="en-US" dirty="0"/>
              <a:t>A Network Slice is a composition of 5G RAN, Core and Transport layer  functions to meet a service’s SLA requirements.</a:t>
            </a:r>
          </a:p>
          <a:p>
            <a:r>
              <a:rPr lang="en-US" dirty="0"/>
              <a:t>The RAN itself is composed of a combination of CU-CP, CU-UP, DU and RU functions.</a:t>
            </a:r>
          </a:p>
          <a:p>
            <a:r>
              <a:rPr lang="en-US" dirty="0"/>
              <a:t>The user plane functions in CU-UP, DU and RU can  be engineered to cater to different slice types</a:t>
            </a:r>
          </a:p>
          <a:p>
            <a:pPr lvl="1"/>
            <a:r>
              <a:rPr lang="en-US" dirty="0"/>
              <a:t>E.g. the PDCP/RLC/MAC/PHY layer features can be engineered to offer very low latency and high reliability required for URLLC PDUs</a:t>
            </a:r>
          </a:p>
          <a:p>
            <a:r>
              <a:rPr lang="en-US" dirty="0"/>
              <a:t>However, considering the cost of spectrum, this resource is expected to be shared among the different slice types.</a:t>
            </a:r>
          </a:p>
          <a:p>
            <a:r>
              <a:rPr lang="en-US" dirty="0"/>
              <a:t>Static or Semi-static mode of resource management could lead to low spectral utilization.</a:t>
            </a:r>
          </a:p>
        </p:txBody>
      </p:sp>
    </p:spTree>
    <p:extLst>
      <p:ext uri="{BB962C8B-B14F-4D97-AF65-F5344CB8AC3E}">
        <p14:creationId xmlns:p14="http://schemas.microsoft.com/office/powerpoint/2010/main" val="3212373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E9E5A-9B49-D14A-AF43-50E0ECCAD443}"/>
              </a:ext>
            </a:extLst>
          </p:cNvPr>
          <p:cNvSpPr>
            <a:spLocks noGrp="1"/>
          </p:cNvSpPr>
          <p:nvPr>
            <p:ph type="title"/>
          </p:nvPr>
        </p:nvSpPr>
        <p:spPr/>
        <p:txBody>
          <a:bodyPr/>
          <a:lstStyle/>
          <a:p>
            <a:r>
              <a:rPr lang="en-US" b="1" dirty="0"/>
              <a:t>Simulation Settings</a:t>
            </a:r>
          </a:p>
        </p:txBody>
      </p:sp>
      <p:sp>
        <p:nvSpPr>
          <p:cNvPr id="3" name="Content Placeholder 2">
            <a:extLst>
              <a:ext uri="{FF2B5EF4-FFF2-40B4-BE49-F238E27FC236}">
                <a16:creationId xmlns:a16="http://schemas.microsoft.com/office/drawing/2014/main" id="{95D59FD3-D7F7-D54F-8744-7444C6A73B3A}"/>
              </a:ext>
            </a:extLst>
          </p:cNvPr>
          <p:cNvSpPr>
            <a:spLocks noGrp="1"/>
          </p:cNvSpPr>
          <p:nvPr>
            <p:ph idx="1"/>
          </p:nvPr>
        </p:nvSpPr>
        <p:spPr/>
        <p:txBody>
          <a:bodyPr>
            <a:normAutofit/>
          </a:bodyPr>
          <a:lstStyle/>
          <a:p>
            <a:r>
              <a:rPr lang="en-US" dirty="0"/>
              <a:t>Single/Multi-cell network with randomly spread </a:t>
            </a:r>
            <a:r>
              <a:rPr lang="en-US" dirty="0" err="1"/>
              <a:t>Embb</a:t>
            </a:r>
            <a:r>
              <a:rPr lang="en-US" dirty="0"/>
              <a:t> and URLLC users</a:t>
            </a:r>
          </a:p>
          <a:p>
            <a:pPr lvl="1"/>
            <a:r>
              <a:rPr lang="en-US" dirty="0"/>
              <a:t>Static and Mobile</a:t>
            </a:r>
          </a:p>
          <a:p>
            <a:r>
              <a:rPr lang="en-US" dirty="0"/>
              <a:t>LTE/5G PHY layer settings </a:t>
            </a:r>
          </a:p>
          <a:p>
            <a:pPr lvl="1"/>
            <a:r>
              <a:rPr lang="en-US" dirty="0"/>
              <a:t>5g features such as , Variable timeslots/TTI , TDD configuration available with </a:t>
            </a:r>
            <a:r>
              <a:rPr lang="en-US" dirty="0" err="1"/>
              <a:t>mmWave</a:t>
            </a:r>
            <a:r>
              <a:rPr lang="en-US" dirty="0"/>
              <a:t> module</a:t>
            </a:r>
          </a:p>
          <a:p>
            <a:r>
              <a:rPr lang="en-US" dirty="0"/>
              <a:t>URLLC </a:t>
            </a:r>
            <a:r>
              <a:rPr lang="en-US" dirty="0" err="1"/>
              <a:t>Minislot</a:t>
            </a:r>
            <a:r>
              <a:rPr lang="en-US" dirty="0"/>
              <a:t> scheduling</a:t>
            </a:r>
          </a:p>
          <a:p>
            <a:pPr lvl="1"/>
            <a:r>
              <a:rPr lang="en-US" dirty="0"/>
              <a:t>NS-3 doesn’t have this yet</a:t>
            </a:r>
          </a:p>
          <a:p>
            <a:endParaRPr lang="en-US" dirty="0"/>
          </a:p>
        </p:txBody>
      </p:sp>
    </p:spTree>
    <p:extLst>
      <p:ext uri="{BB962C8B-B14F-4D97-AF65-F5344CB8AC3E}">
        <p14:creationId xmlns:p14="http://schemas.microsoft.com/office/powerpoint/2010/main" val="1420801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6E73-D4C4-5E41-B624-FBD61FE30A3A}"/>
              </a:ext>
            </a:extLst>
          </p:cNvPr>
          <p:cNvSpPr>
            <a:spLocks noGrp="1"/>
          </p:cNvSpPr>
          <p:nvPr>
            <p:ph type="title"/>
          </p:nvPr>
        </p:nvSpPr>
        <p:spPr>
          <a:xfrm>
            <a:off x="381000" y="0"/>
            <a:ext cx="10515600" cy="1325563"/>
          </a:xfrm>
        </p:spPr>
        <p:txBody>
          <a:bodyPr/>
          <a:lstStyle/>
          <a:p>
            <a:r>
              <a:rPr lang="en-US" b="1" dirty="0"/>
              <a:t>Benchmarking and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235171-0A9C-4B48-B21B-CE210E3CFF65}"/>
                  </a:ext>
                </a:extLst>
              </p:cNvPr>
              <p:cNvSpPr>
                <a:spLocks noGrp="1"/>
              </p:cNvSpPr>
              <p:nvPr>
                <p:ph idx="1"/>
              </p:nvPr>
            </p:nvSpPr>
            <p:spPr>
              <a:xfrm>
                <a:off x="838200" y="1394802"/>
                <a:ext cx="10515600" cy="4351338"/>
              </a:xfrm>
            </p:spPr>
            <p:txBody>
              <a:bodyPr>
                <a:normAutofit lnSpcReduction="10000"/>
              </a:bodyPr>
              <a:lstStyle/>
              <a:p>
                <a:r>
                  <a:rPr lang="en-US" b="1" dirty="0"/>
                  <a:t>Benchmarking</a:t>
                </a:r>
              </a:p>
              <a:p>
                <a:pPr lvl="1"/>
                <a:r>
                  <a:rPr lang="en-US" dirty="0"/>
                  <a:t>Dynamic URLLC/EMBB Joint Scheduling, using a single schedular</a:t>
                </a:r>
              </a:p>
              <a:p>
                <a:pPr lvl="1"/>
                <a:r>
                  <a:rPr lang="en-US" dirty="0"/>
                  <a:t>Disjoint scheduling based on the proposed algorithm</a:t>
                </a:r>
              </a:p>
              <a:p>
                <a:pPr lvl="2"/>
                <a:r>
                  <a:rPr lang="en-US" dirty="0"/>
                  <a:t>Static </a:t>
                </a:r>
              </a:p>
              <a:p>
                <a:pPr lvl="2"/>
                <a:r>
                  <a:rPr lang="en-US" dirty="0"/>
                  <a:t>Semi-static - with large TTIs</a:t>
                </a:r>
              </a:p>
              <a:p>
                <a:pPr lvl="2"/>
                <a:r>
                  <a:rPr lang="en-US" dirty="0"/>
                  <a:t>Dynamic – with Smaller TTIs</a:t>
                </a:r>
              </a:p>
              <a:p>
                <a:pPr marL="914400" lvl="2" indent="0">
                  <a:buNone/>
                </a:pPr>
                <a:endParaRPr lang="en-US" dirty="0"/>
              </a:p>
              <a:p>
                <a:r>
                  <a:rPr lang="en-US" b="1" dirty="0"/>
                  <a:t>Performance</a:t>
                </a:r>
              </a:p>
              <a:p>
                <a:pPr lvl="1"/>
                <a:r>
                  <a:rPr lang="en-US" dirty="0" err="1"/>
                  <a:t>Embb</a:t>
                </a:r>
                <a:r>
                  <a:rPr lang="en-US" dirty="0"/>
                  <a:t> </a:t>
                </a:r>
                <a:r>
                  <a:rPr lang="en-US" dirty="0" err="1"/>
                  <a:t>throughtput</a:t>
                </a:r>
                <a:endParaRPr lang="en-US" dirty="0"/>
              </a:p>
              <a:p>
                <a:pPr lvl="1"/>
                <a:r>
                  <a:rPr lang="en-US" dirty="0"/>
                  <a:t>URLLC Delay CDF</a:t>
                </a:r>
              </a:p>
              <a:p>
                <a:pPr lvl="2"/>
                <a:r>
                  <a:rPr lang="en-US" dirty="0"/>
                  <a:t>Required performance is P(Delay &lt;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𝑈𝑅𝐿𝐿𝐶</m:t>
                        </m:r>
                      </m:e>
                      <m:sub>
                        <m:r>
                          <a:rPr lang="en-US" b="0" i="1" smtClean="0">
                            <a:latin typeface="Cambria Math" panose="02040503050406030204" pitchFamily="18" charset="0"/>
                          </a:rPr>
                          <m:t>𝑑𝑒𝑙𝑎𝑦</m:t>
                        </m:r>
                        <m:r>
                          <a:rPr lang="en-US" b="0" i="1" smtClean="0">
                            <a:latin typeface="Cambria Math" panose="02040503050406030204" pitchFamily="18" charset="0"/>
                          </a:rPr>
                          <m:t>−</m:t>
                        </m:r>
                        <m:r>
                          <a:rPr lang="en-US" b="0" i="1" smtClean="0">
                            <a:latin typeface="Cambria Math" panose="02040503050406030204" pitchFamily="18" charset="0"/>
                          </a:rPr>
                          <m:t>𝑡𝑎𝑟𝑔𝑒𝑡</m:t>
                        </m:r>
                      </m:sub>
                    </m:sSub>
                  </m:oMath>
                </a14:m>
                <a:r>
                  <a:rPr lang="en-US" dirty="0"/>
                  <a:t>) =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𝑈𝑅𝐿𝐿𝐶</m:t>
                        </m:r>
                      </m:e>
                      <m:sub>
                        <m:r>
                          <a:rPr lang="en-US" b="0" i="1" smtClean="0">
                            <a:latin typeface="Cambria Math" panose="02040503050406030204" pitchFamily="18" charset="0"/>
                          </a:rPr>
                          <m:t>𝑃𝐸𝑅</m:t>
                        </m:r>
                      </m:sub>
                    </m:sSub>
                  </m:oMath>
                </a14:m>
                <a:endParaRPr lang="en-US" dirty="0"/>
              </a:p>
              <a:p>
                <a:pPr lvl="2"/>
                <a:r>
                  <a:rPr lang="en-US" dirty="0"/>
                  <a:t>URLLC RAN Delay target ~9ms, and PER ~ 10</a:t>
                </a:r>
                <a:r>
                  <a:rPr lang="en-US" baseline="30000" dirty="0"/>
                  <a:t>-4</a:t>
                </a:r>
                <a:r>
                  <a:rPr lang="en-US" dirty="0"/>
                  <a:t> </a:t>
                </a:r>
              </a:p>
            </p:txBody>
          </p:sp>
        </mc:Choice>
        <mc:Fallback xmlns="">
          <p:sp>
            <p:nvSpPr>
              <p:cNvPr id="3" name="Content Placeholder 2">
                <a:extLst>
                  <a:ext uri="{FF2B5EF4-FFF2-40B4-BE49-F238E27FC236}">
                    <a16:creationId xmlns:a16="http://schemas.microsoft.com/office/drawing/2014/main" id="{A9235171-0A9C-4B48-B21B-CE210E3CFF65}"/>
                  </a:ext>
                </a:extLst>
              </p:cNvPr>
              <p:cNvSpPr>
                <a:spLocks noGrp="1" noRot="1" noChangeAspect="1" noMove="1" noResize="1" noEditPoints="1" noAdjustHandles="1" noChangeArrowheads="1" noChangeShapeType="1" noTextEdit="1"/>
              </p:cNvSpPr>
              <p:nvPr>
                <p:ph idx="1"/>
              </p:nvPr>
            </p:nvSpPr>
            <p:spPr>
              <a:xfrm>
                <a:off x="838200" y="1394802"/>
                <a:ext cx="10515600" cy="4351338"/>
              </a:xfrm>
              <a:blipFill>
                <a:blip r:embed="rId4"/>
                <a:stretch>
                  <a:fillRect l="-1086" t="-3198"/>
                </a:stretch>
              </a:blipFill>
            </p:spPr>
            <p:txBody>
              <a:bodyPr/>
              <a:lstStyle/>
              <a:p>
                <a:r>
                  <a:rPr lang="en-US">
                    <a:noFill/>
                  </a:rPr>
                  <a:t> </a:t>
                </a:r>
              </a:p>
            </p:txBody>
          </p:sp>
        </mc:Fallback>
      </mc:AlternateContent>
    </p:spTree>
    <p:extLst>
      <p:ext uri="{BB962C8B-B14F-4D97-AF65-F5344CB8AC3E}">
        <p14:creationId xmlns:p14="http://schemas.microsoft.com/office/powerpoint/2010/main" val="2033425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9A989-6300-BA4F-A87F-23DF2AF682DC}"/>
              </a:ext>
            </a:extLst>
          </p:cNvPr>
          <p:cNvSpPr>
            <a:spLocks noGrp="1"/>
          </p:cNvSpPr>
          <p:nvPr>
            <p:ph type="title"/>
          </p:nvPr>
        </p:nvSpPr>
        <p:spPr>
          <a:xfrm>
            <a:off x="0" y="-201694"/>
            <a:ext cx="10515600" cy="864704"/>
          </a:xfrm>
        </p:spPr>
        <p:txBody>
          <a:bodyPr/>
          <a:lstStyle/>
          <a:p>
            <a:r>
              <a:rPr lang="en-US" dirty="0"/>
              <a:t>NS-3 LTE Module Changes</a:t>
            </a:r>
          </a:p>
        </p:txBody>
      </p:sp>
      <p:pic>
        <p:nvPicPr>
          <p:cNvPr id="4" name="Picture 3">
            <a:extLst>
              <a:ext uri="{FF2B5EF4-FFF2-40B4-BE49-F238E27FC236}">
                <a16:creationId xmlns:a16="http://schemas.microsoft.com/office/drawing/2014/main" id="{D1623109-D21C-0C42-9A4F-2942F948FC12}"/>
              </a:ext>
            </a:extLst>
          </p:cNvPr>
          <p:cNvPicPr>
            <a:picLocks noChangeAspect="1"/>
          </p:cNvPicPr>
          <p:nvPr/>
        </p:nvPicPr>
        <p:blipFill>
          <a:blip r:embed="rId2"/>
          <a:stretch>
            <a:fillRect/>
          </a:stretch>
        </p:blipFill>
        <p:spPr>
          <a:xfrm>
            <a:off x="601158" y="752350"/>
            <a:ext cx="5645533" cy="5733996"/>
          </a:xfrm>
          <a:prstGeom prst="rect">
            <a:avLst/>
          </a:prstGeom>
        </p:spPr>
      </p:pic>
      <p:sp>
        <p:nvSpPr>
          <p:cNvPr id="6" name="Rounded Rectangle 5">
            <a:extLst>
              <a:ext uri="{FF2B5EF4-FFF2-40B4-BE49-F238E27FC236}">
                <a16:creationId xmlns:a16="http://schemas.microsoft.com/office/drawing/2014/main" id="{762049DA-806C-0344-BF93-79DA65412B8E}"/>
              </a:ext>
            </a:extLst>
          </p:cNvPr>
          <p:cNvSpPr/>
          <p:nvPr/>
        </p:nvSpPr>
        <p:spPr>
          <a:xfrm>
            <a:off x="7180189" y="1080426"/>
            <a:ext cx="3402496" cy="1029902"/>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D613030-D987-A643-A75A-453EAAD94849}"/>
              </a:ext>
            </a:extLst>
          </p:cNvPr>
          <p:cNvSpPr txBox="1"/>
          <p:nvPr/>
        </p:nvSpPr>
        <p:spPr>
          <a:xfrm>
            <a:off x="8993798" y="1617049"/>
            <a:ext cx="1439265" cy="367748"/>
          </a:xfrm>
          <a:prstGeom prst="rect">
            <a:avLst/>
          </a:prstGeom>
          <a:noFill/>
        </p:spPr>
        <p:txBody>
          <a:bodyPr wrap="square" rtlCol="0">
            <a:spAutoFit/>
          </a:bodyPr>
          <a:lstStyle/>
          <a:p>
            <a:r>
              <a:rPr lang="en-US" dirty="0" err="1"/>
              <a:t>LteEnbMac</a:t>
            </a:r>
            <a:endParaRPr lang="en-US" dirty="0"/>
          </a:p>
        </p:txBody>
      </p:sp>
      <p:cxnSp>
        <p:nvCxnSpPr>
          <p:cNvPr id="9" name="Straight Arrow Connector 8">
            <a:extLst>
              <a:ext uri="{FF2B5EF4-FFF2-40B4-BE49-F238E27FC236}">
                <a16:creationId xmlns:a16="http://schemas.microsoft.com/office/drawing/2014/main" id="{F1DB8C54-13C7-FD4F-9C1D-F3D1C0826408}"/>
              </a:ext>
            </a:extLst>
          </p:cNvPr>
          <p:cNvCxnSpPr/>
          <p:nvPr/>
        </p:nvCxnSpPr>
        <p:spPr>
          <a:xfrm>
            <a:off x="7753347" y="2110327"/>
            <a:ext cx="0" cy="42738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6AB687CB-35B7-FA4C-B04D-43213800588B}"/>
              </a:ext>
            </a:extLst>
          </p:cNvPr>
          <p:cNvSpPr/>
          <p:nvPr/>
        </p:nvSpPr>
        <p:spPr>
          <a:xfrm>
            <a:off x="7107306" y="2537710"/>
            <a:ext cx="1520677" cy="437321"/>
          </a:xfrm>
          <a:prstGeom prst="roundRect">
            <a:avLst/>
          </a:prstGeom>
          <a:solidFill>
            <a:schemeClr val="accent6">
              <a:lumMod val="20000"/>
              <a:lumOff val="80000"/>
            </a:schemeClr>
          </a:solid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219FCF-9789-9C41-BAB0-85A21673C7F7}"/>
              </a:ext>
            </a:extLst>
          </p:cNvPr>
          <p:cNvSpPr txBox="1"/>
          <p:nvPr/>
        </p:nvSpPr>
        <p:spPr>
          <a:xfrm>
            <a:off x="7019504" y="2607284"/>
            <a:ext cx="1808922" cy="276999"/>
          </a:xfrm>
          <a:prstGeom prst="rect">
            <a:avLst/>
          </a:prstGeom>
          <a:noFill/>
        </p:spPr>
        <p:txBody>
          <a:bodyPr wrap="square" rtlCol="0">
            <a:spAutoFit/>
          </a:bodyPr>
          <a:lstStyle/>
          <a:p>
            <a:pPr algn="ctr"/>
            <a:r>
              <a:rPr lang="en-US" sz="1200" dirty="0" err="1"/>
              <a:t>FfMacUrllcScheduler</a:t>
            </a:r>
            <a:endParaRPr lang="en-US" sz="1200" dirty="0"/>
          </a:p>
        </p:txBody>
      </p:sp>
      <p:cxnSp>
        <p:nvCxnSpPr>
          <p:cNvPr id="13" name="Straight Arrow Connector 12">
            <a:extLst>
              <a:ext uri="{FF2B5EF4-FFF2-40B4-BE49-F238E27FC236}">
                <a16:creationId xmlns:a16="http://schemas.microsoft.com/office/drawing/2014/main" id="{8EEBCE98-DAD1-0647-A71A-F70ADF07E22A}"/>
              </a:ext>
            </a:extLst>
          </p:cNvPr>
          <p:cNvCxnSpPr/>
          <p:nvPr/>
        </p:nvCxnSpPr>
        <p:spPr>
          <a:xfrm>
            <a:off x="9770994" y="2136265"/>
            <a:ext cx="0" cy="42738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02B7DF13-7DDB-5D40-BD1E-ACAB27FB2001}"/>
              </a:ext>
            </a:extLst>
          </p:cNvPr>
          <p:cNvSpPr/>
          <p:nvPr/>
        </p:nvSpPr>
        <p:spPr>
          <a:xfrm>
            <a:off x="9124953" y="2563648"/>
            <a:ext cx="1520677" cy="437321"/>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E1EDECE0-DF8B-C84F-B294-F736C666D8F0}"/>
              </a:ext>
            </a:extLst>
          </p:cNvPr>
          <p:cNvSpPr txBox="1"/>
          <p:nvPr/>
        </p:nvSpPr>
        <p:spPr>
          <a:xfrm>
            <a:off x="9028868" y="2607284"/>
            <a:ext cx="1808922" cy="276999"/>
          </a:xfrm>
          <a:prstGeom prst="rect">
            <a:avLst/>
          </a:prstGeom>
          <a:noFill/>
        </p:spPr>
        <p:txBody>
          <a:bodyPr wrap="square" rtlCol="0">
            <a:spAutoFit/>
          </a:bodyPr>
          <a:lstStyle/>
          <a:p>
            <a:pPr algn="ctr"/>
            <a:r>
              <a:rPr lang="en-US" sz="1200" dirty="0" err="1"/>
              <a:t>FfMacScheduler</a:t>
            </a:r>
            <a:r>
              <a:rPr lang="en-US" sz="1200" dirty="0"/>
              <a:t>(</a:t>
            </a:r>
            <a:r>
              <a:rPr lang="en-US" sz="1200" dirty="0" err="1"/>
              <a:t>Embb</a:t>
            </a:r>
            <a:r>
              <a:rPr lang="en-US" sz="1200" dirty="0"/>
              <a:t>)</a:t>
            </a:r>
          </a:p>
        </p:txBody>
      </p:sp>
      <p:sp>
        <p:nvSpPr>
          <p:cNvPr id="18" name="Rectangle 17">
            <a:extLst>
              <a:ext uri="{FF2B5EF4-FFF2-40B4-BE49-F238E27FC236}">
                <a16:creationId xmlns:a16="http://schemas.microsoft.com/office/drawing/2014/main" id="{6E9FB0F6-D98B-4249-A209-94091BEBC18B}"/>
              </a:ext>
            </a:extLst>
          </p:cNvPr>
          <p:cNvSpPr/>
          <p:nvPr/>
        </p:nvSpPr>
        <p:spPr>
          <a:xfrm>
            <a:off x="5718448" y="2055455"/>
            <a:ext cx="1139579" cy="401445"/>
          </a:xfrm>
          <a:prstGeom prst="rect">
            <a:avLst/>
          </a:prstGeom>
          <a:solidFill>
            <a:schemeClr val="accent6">
              <a:lumMod val="20000"/>
              <a:lumOff val="8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C75F819-86B7-BC47-9C8A-08ACB6275E5F}"/>
              </a:ext>
            </a:extLst>
          </p:cNvPr>
          <p:cNvSpPr txBox="1"/>
          <p:nvPr/>
        </p:nvSpPr>
        <p:spPr>
          <a:xfrm>
            <a:off x="5658679" y="2110327"/>
            <a:ext cx="1217970" cy="276999"/>
          </a:xfrm>
          <a:prstGeom prst="rect">
            <a:avLst/>
          </a:prstGeom>
          <a:noFill/>
        </p:spPr>
        <p:txBody>
          <a:bodyPr wrap="square" rtlCol="0">
            <a:spAutoFit/>
          </a:bodyPr>
          <a:lstStyle/>
          <a:p>
            <a:pPr algn="ctr"/>
            <a:r>
              <a:rPr lang="en-US" sz="1200" dirty="0" err="1"/>
              <a:t>LteFfrAlgorithm</a:t>
            </a:r>
            <a:endParaRPr lang="en-US" sz="1200" dirty="0"/>
          </a:p>
        </p:txBody>
      </p:sp>
      <p:cxnSp>
        <p:nvCxnSpPr>
          <p:cNvPr id="21" name="Elbow Connector 20">
            <a:extLst>
              <a:ext uri="{FF2B5EF4-FFF2-40B4-BE49-F238E27FC236}">
                <a16:creationId xmlns:a16="http://schemas.microsoft.com/office/drawing/2014/main" id="{24887346-F6EA-EC48-BCE7-104304A7A5A7}"/>
              </a:ext>
            </a:extLst>
          </p:cNvPr>
          <p:cNvCxnSpPr>
            <a:cxnSpLocks/>
          </p:cNvCxnSpPr>
          <p:nvPr/>
        </p:nvCxnSpPr>
        <p:spPr>
          <a:xfrm rot="16200000" flipH="1">
            <a:off x="6598861" y="2235709"/>
            <a:ext cx="288884" cy="731266"/>
          </a:xfrm>
          <a:prstGeom prst="bentConnector2">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54752DED-CDB9-A547-B349-BAF1D662C7C7}"/>
              </a:ext>
            </a:extLst>
          </p:cNvPr>
          <p:cNvCxnSpPr>
            <a:cxnSpLocks/>
            <a:endCxn id="27" idx="2"/>
          </p:cNvCxnSpPr>
          <p:nvPr/>
        </p:nvCxnSpPr>
        <p:spPr>
          <a:xfrm flipV="1">
            <a:off x="10645630" y="2245359"/>
            <a:ext cx="840639" cy="515332"/>
          </a:xfrm>
          <a:prstGeom prst="bentConnector2">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5E2FAA91-668D-684D-A747-6E89F0B88C0B}"/>
              </a:ext>
            </a:extLst>
          </p:cNvPr>
          <p:cNvSpPr/>
          <p:nvPr/>
        </p:nvSpPr>
        <p:spPr>
          <a:xfrm>
            <a:off x="400879" y="4373217"/>
            <a:ext cx="6154025" cy="1550505"/>
          </a:xfrm>
          <a:prstGeom prst="roundRect">
            <a:avLst/>
          </a:prstGeom>
          <a:noFill/>
          <a:ln w="444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607063E-3DF3-A044-960E-9CFD695ADDC6}"/>
              </a:ext>
            </a:extLst>
          </p:cNvPr>
          <p:cNvSpPr/>
          <p:nvPr/>
        </p:nvSpPr>
        <p:spPr>
          <a:xfrm>
            <a:off x="10916479" y="1843914"/>
            <a:ext cx="1139579" cy="401445"/>
          </a:xfrm>
          <a:prstGeom prst="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D363FEEA-F6DB-C74C-BD56-42164B655853}"/>
              </a:ext>
            </a:extLst>
          </p:cNvPr>
          <p:cNvSpPr txBox="1"/>
          <p:nvPr/>
        </p:nvSpPr>
        <p:spPr>
          <a:xfrm>
            <a:off x="10869020" y="1890669"/>
            <a:ext cx="1217970" cy="276999"/>
          </a:xfrm>
          <a:prstGeom prst="rect">
            <a:avLst/>
          </a:prstGeom>
          <a:noFill/>
        </p:spPr>
        <p:txBody>
          <a:bodyPr wrap="square" rtlCol="0">
            <a:spAutoFit/>
          </a:bodyPr>
          <a:lstStyle/>
          <a:p>
            <a:pPr algn="ctr"/>
            <a:r>
              <a:rPr lang="en-US" sz="1200" dirty="0" err="1"/>
              <a:t>LteFfrAlgorithm</a:t>
            </a:r>
            <a:endParaRPr lang="en-US" sz="1200" dirty="0"/>
          </a:p>
        </p:txBody>
      </p:sp>
      <p:sp>
        <p:nvSpPr>
          <p:cNvPr id="30" name="Rounded Rectangle 29">
            <a:extLst>
              <a:ext uri="{FF2B5EF4-FFF2-40B4-BE49-F238E27FC236}">
                <a16:creationId xmlns:a16="http://schemas.microsoft.com/office/drawing/2014/main" id="{53850198-E43F-634D-BFC4-A5DAEA01B0CD}"/>
              </a:ext>
            </a:extLst>
          </p:cNvPr>
          <p:cNvSpPr/>
          <p:nvPr/>
        </p:nvSpPr>
        <p:spPr>
          <a:xfrm>
            <a:off x="7422039" y="149377"/>
            <a:ext cx="2812774" cy="50366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7C52B6B3-2E96-2047-BE44-9E687684FD1A}"/>
              </a:ext>
            </a:extLst>
          </p:cNvPr>
          <p:cNvSpPr txBox="1"/>
          <p:nvPr/>
        </p:nvSpPr>
        <p:spPr>
          <a:xfrm>
            <a:off x="8236956" y="169389"/>
            <a:ext cx="1520677" cy="369332"/>
          </a:xfrm>
          <a:prstGeom prst="rect">
            <a:avLst/>
          </a:prstGeom>
          <a:noFill/>
        </p:spPr>
        <p:txBody>
          <a:bodyPr wrap="square" rtlCol="0">
            <a:spAutoFit/>
          </a:bodyPr>
          <a:lstStyle/>
          <a:p>
            <a:r>
              <a:rPr lang="en-US" dirty="0" err="1"/>
              <a:t>EnodebRRC</a:t>
            </a:r>
            <a:endParaRPr lang="en-US" dirty="0"/>
          </a:p>
        </p:txBody>
      </p:sp>
      <p:sp>
        <p:nvSpPr>
          <p:cNvPr id="32" name="Up Arrow 31">
            <a:extLst>
              <a:ext uri="{FF2B5EF4-FFF2-40B4-BE49-F238E27FC236}">
                <a16:creationId xmlns:a16="http://schemas.microsoft.com/office/drawing/2014/main" id="{788CB1C7-5AF4-5041-8D0B-F0BA613BB934}"/>
              </a:ext>
            </a:extLst>
          </p:cNvPr>
          <p:cNvSpPr/>
          <p:nvPr/>
        </p:nvSpPr>
        <p:spPr>
          <a:xfrm rot="2450972">
            <a:off x="6549192" y="3355471"/>
            <a:ext cx="484632" cy="978408"/>
          </a:xfrm>
          <a:prstGeom prst="upArrow">
            <a:avLst>
              <a:gd name="adj1" fmla="val 50000"/>
              <a:gd name="adj2" fmla="val 62411"/>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Elbow Connector 33">
            <a:extLst>
              <a:ext uri="{FF2B5EF4-FFF2-40B4-BE49-F238E27FC236}">
                <a16:creationId xmlns:a16="http://schemas.microsoft.com/office/drawing/2014/main" id="{E219B138-CC5E-B042-B68E-D1634A810E39}"/>
              </a:ext>
            </a:extLst>
          </p:cNvPr>
          <p:cNvCxnSpPr>
            <a:stCxn id="30" idx="3"/>
            <a:endCxn id="27" idx="0"/>
          </p:cNvCxnSpPr>
          <p:nvPr/>
        </p:nvCxnSpPr>
        <p:spPr>
          <a:xfrm>
            <a:off x="10234813" y="401210"/>
            <a:ext cx="1251456" cy="1442704"/>
          </a:xfrm>
          <a:prstGeom prst="bentConnector2">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AA407EF-C1B5-074F-A10A-312A18234150}"/>
              </a:ext>
            </a:extLst>
          </p:cNvPr>
          <p:cNvCxnSpPr>
            <a:stCxn id="30" idx="1"/>
          </p:cNvCxnSpPr>
          <p:nvPr/>
        </p:nvCxnSpPr>
        <p:spPr>
          <a:xfrm rot="10800000" flipV="1">
            <a:off x="6096001" y="401210"/>
            <a:ext cx="1326039" cy="1627958"/>
          </a:xfrm>
          <a:prstGeom prst="bentConnector2">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58E414-CB44-F448-98D9-E7943A4A8C1C}"/>
              </a:ext>
            </a:extLst>
          </p:cNvPr>
          <p:cNvCxnSpPr>
            <a:cxnSpLocks/>
            <a:stCxn id="6" idx="2"/>
          </p:cNvCxnSpPr>
          <p:nvPr/>
        </p:nvCxnSpPr>
        <p:spPr>
          <a:xfrm>
            <a:off x="8881437" y="2110328"/>
            <a:ext cx="12858" cy="138824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6565AB13-8546-3148-A435-71934D73B563}"/>
              </a:ext>
            </a:extLst>
          </p:cNvPr>
          <p:cNvSpPr/>
          <p:nvPr/>
        </p:nvSpPr>
        <p:spPr>
          <a:xfrm>
            <a:off x="7590907" y="3483573"/>
            <a:ext cx="2812774" cy="50366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0131F29A-5B49-EE4B-975E-ED1DF756EBB8}"/>
              </a:ext>
            </a:extLst>
          </p:cNvPr>
          <p:cNvSpPr txBox="1"/>
          <p:nvPr/>
        </p:nvSpPr>
        <p:spPr>
          <a:xfrm>
            <a:off x="8273785" y="3524512"/>
            <a:ext cx="1779105" cy="367748"/>
          </a:xfrm>
          <a:prstGeom prst="rect">
            <a:avLst/>
          </a:prstGeom>
          <a:noFill/>
        </p:spPr>
        <p:txBody>
          <a:bodyPr wrap="square" rtlCol="0">
            <a:spAutoFit/>
          </a:bodyPr>
          <a:lstStyle/>
          <a:p>
            <a:r>
              <a:rPr lang="en-US" dirty="0" err="1"/>
              <a:t>LteEnbPhy</a:t>
            </a:r>
            <a:endParaRPr lang="en-US" dirty="0"/>
          </a:p>
        </p:txBody>
      </p:sp>
      <p:sp>
        <p:nvSpPr>
          <p:cNvPr id="41" name="Rounded Rectangle 40">
            <a:extLst>
              <a:ext uri="{FF2B5EF4-FFF2-40B4-BE49-F238E27FC236}">
                <a16:creationId xmlns:a16="http://schemas.microsoft.com/office/drawing/2014/main" id="{9D6BDBE4-295E-484C-A6FB-A14A6A8A77B8}"/>
              </a:ext>
            </a:extLst>
          </p:cNvPr>
          <p:cNvSpPr/>
          <p:nvPr/>
        </p:nvSpPr>
        <p:spPr>
          <a:xfrm>
            <a:off x="7328938" y="1479922"/>
            <a:ext cx="933499" cy="367748"/>
          </a:xfrm>
          <a:prstGeom prst="roundRect">
            <a:avLst/>
          </a:prstGeom>
          <a:noFill/>
          <a:ln w="444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84381BCF-502C-8D4C-A847-94E96B497526}"/>
              </a:ext>
            </a:extLst>
          </p:cNvPr>
          <p:cNvSpPr txBox="1"/>
          <p:nvPr/>
        </p:nvSpPr>
        <p:spPr>
          <a:xfrm>
            <a:off x="7215069" y="1416421"/>
            <a:ext cx="1128994" cy="461665"/>
          </a:xfrm>
          <a:prstGeom prst="rect">
            <a:avLst/>
          </a:prstGeom>
          <a:noFill/>
        </p:spPr>
        <p:txBody>
          <a:bodyPr wrap="square" rtlCol="0">
            <a:spAutoFit/>
          </a:bodyPr>
          <a:lstStyle/>
          <a:p>
            <a:pPr algn="ctr"/>
            <a:r>
              <a:rPr lang="en-US" sz="1200" dirty="0" err="1"/>
              <a:t>SliceRB</a:t>
            </a:r>
            <a:r>
              <a:rPr lang="en-US" sz="1200" dirty="0"/>
              <a:t> Manager</a:t>
            </a:r>
          </a:p>
        </p:txBody>
      </p:sp>
      <p:sp>
        <p:nvSpPr>
          <p:cNvPr id="43" name="TextBox 42">
            <a:extLst>
              <a:ext uri="{FF2B5EF4-FFF2-40B4-BE49-F238E27FC236}">
                <a16:creationId xmlns:a16="http://schemas.microsoft.com/office/drawing/2014/main" id="{28E774F4-7415-3C47-9E87-6C4286B9DBD2}"/>
              </a:ext>
            </a:extLst>
          </p:cNvPr>
          <p:cNvSpPr txBox="1"/>
          <p:nvPr/>
        </p:nvSpPr>
        <p:spPr>
          <a:xfrm>
            <a:off x="7180189" y="4702464"/>
            <a:ext cx="486306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Have the two schedular basic framework up</a:t>
            </a:r>
          </a:p>
          <a:p>
            <a:pPr marL="742950" lvl="1" indent="-285750">
              <a:buFont typeface="Arial" panose="020B0604020202020204" pitchFamily="34" charset="0"/>
              <a:buChar char="•"/>
            </a:pPr>
            <a:r>
              <a:rPr lang="en-US" dirty="0"/>
              <a:t>URLLC RLC buffer stats and CQI goes </a:t>
            </a:r>
            <a:r>
              <a:rPr lang="en-US" dirty="0" err="1"/>
              <a:t>Urllc</a:t>
            </a:r>
            <a:r>
              <a:rPr lang="en-US" dirty="0"/>
              <a:t> </a:t>
            </a:r>
            <a:r>
              <a:rPr lang="en-US" dirty="0" err="1"/>
              <a:t>Schdular</a:t>
            </a:r>
            <a:endParaRPr lang="en-US" dirty="0"/>
          </a:p>
          <a:p>
            <a:pPr marL="742950" lvl="1" indent="-285750">
              <a:buFont typeface="Arial" panose="020B0604020202020204" pitchFamily="34" charset="0"/>
              <a:buChar char="•"/>
            </a:pPr>
            <a:r>
              <a:rPr lang="en-US" dirty="0" err="1"/>
              <a:t>Embb</a:t>
            </a:r>
            <a:r>
              <a:rPr lang="en-US" dirty="0"/>
              <a:t> RLC buffer stats and CQI goes </a:t>
            </a:r>
            <a:r>
              <a:rPr lang="en-US" dirty="0" err="1"/>
              <a:t>Embb</a:t>
            </a:r>
            <a:r>
              <a:rPr lang="en-US" dirty="0"/>
              <a:t> </a:t>
            </a:r>
            <a:r>
              <a:rPr lang="en-US" dirty="0" err="1"/>
              <a:t>Schdular</a:t>
            </a:r>
            <a:endParaRPr lang="en-US" dirty="0"/>
          </a:p>
          <a:p>
            <a:pPr marL="742950" lvl="1" indent="-285750">
              <a:buFont typeface="Arial" panose="020B0604020202020204" pitchFamily="34" charset="0"/>
              <a:buChar char="•"/>
            </a:pPr>
            <a:r>
              <a:rPr lang="en-US" dirty="0"/>
              <a:t>RB Manager hasn’t been implemented yet</a:t>
            </a:r>
          </a:p>
        </p:txBody>
      </p:sp>
      <p:sp>
        <p:nvSpPr>
          <p:cNvPr id="44" name="TextBox 43">
            <a:extLst>
              <a:ext uri="{FF2B5EF4-FFF2-40B4-BE49-F238E27FC236}">
                <a16:creationId xmlns:a16="http://schemas.microsoft.com/office/drawing/2014/main" id="{6D8EF257-5E21-FD4F-9F08-8B49937901FC}"/>
              </a:ext>
            </a:extLst>
          </p:cNvPr>
          <p:cNvSpPr txBox="1"/>
          <p:nvPr/>
        </p:nvSpPr>
        <p:spPr>
          <a:xfrm>
            <a:off x="4164495" y="653042"/>
            <a:ext cx="1249839" cy="369332"/>
          </a:xfrm>
          <a:prstGeom prst="rect">
            <a:avLst/>
          </a:prstGeom>
          <a:noFill/>
        </p:spPr>
        <p:txBody>
          <a:bodyPr wrap="square" rtlCol="0">
            <a:spAutoFit/>
          </a:bodyPr>
          <a:lstStyle/>
          <a:p>
            <a:r>
              <a:rPr lang="en-US" dirty="0" err="1"/>
              <a:t>Userplane</a:t>
            </a:r>
            <a:endParaRPr lang="en-US" dirty="0"/>
          </a:p>
        </p:txBody>
      </p:sp>
      <p:sp>
        <p:nvSpPr>
          <p:cNvPr id="45" name="Rounded Rectangle 44">
            <a:extLst>
              <a:ext uri="{FF2B5EF4-FFF2-40B4-BE49-F238E27FC236}">
                <a16:creationId xmlns:a16="http://schemas.microsoft.com/office/drawing/2014/main" id="{DD8C1FFC-4C45-0A43-8861-15E156DE348F}"/>
              </a:ext>
            </a:extLst>
          </p:cNvPr>
          <p:cNvSpPr/>
          <p:nvPr/>
        </p:nvSpPr>
        <p:spPr>
          <a:xfrm>
            <a:off x="8425689" y="1145809"/>
            <a:ext cx="937211" cy="365229"/>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MAC TM</a:t>
            </a:r>
          </a:p>
        </p:txBody>
      </p:sp>
    </p:spTree>
    <p:extLst>
      <p:ext uri="{BB962C8B-B14F-4D97-AF65-F5344CB8AC3E}">
        <p14:creationId xmlns:p14="http://schemas.microsoft.com/office/powerpoint/2010/main" val="238195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A385-4970-BC47-8EA4-0CB65FFF3B2D}"/>
              </a:ext>
            </a:extLst>
          </p:cNvPr>
          <p:cNvSpPr>
            <a:spLocks noGrp="1"/>
          </p:cNvSpPr>
          <p:nvPr>
            <p:ph type="title"/>
          </p:nvPr>
        </p:nvSpPr>
        <p:spPr>
          <a:xfrm>
            <a:off x="0" y="-181527"/>
            <a:ext cx="10515600" cy="1325563"/>
          </a:xfrm>
        </p:spPr>
        <p:txBody>
          <a:bodyPr/>
          <a:lstStyle/>
          <a:p>
            <a:r>
              <a:rPr lang="en-US" dirty="0"/>
              <a:t>NS-3 LTE SW</a:t>
            </a:r>
          </a:p>
        </p:txBody>
      </p:sp>
      <p:pic>
        <p:nvPicPr>
          <p:cNvPr id="4" name="Picture 3">
            <a:extLst>
              <a:ext uri="{FF2B5EF4-FFF2-40B4-BE49-F238E27FC236}">
                <a16:creationId xmlns:a16="http://schemas.microsoft.com/office/drawing/2014/main" id="{E85433CD-D876-FA40-BE93-B1C901AF0FC2}"/>
              </a:ext>
            </a:extLst>
          </p:cNvPr>
          <p:cNvPicPr>
            <a:picLocks noChangeAspect="1"/>
          </p:cNvPicPr>
          <p:nvPr/>
        </p:nvPicPr>
        <p:blipFill>
          <a:blip r:embed="rId2"/>
          <a:stretch>
            <a:fillRect/>
          </a:stretch>
        </p:blipFill>
        <p:spPr>
          <a:xfrm>
            <a:off x="0" y="1311964"/>
            <a:ext cx="5394471" cy="4591879"/>
          </a:xfrm>
          <a:prstGeom prst="rect">
            <a:avLst/>
          </a:prstGeom>
        </p:spPr>
      </p:pic>
      <p:pic>
        <p:nvPicPr>
          <p:cNvPr id="5" name="Picture 4">
            <a:extLst>
              <a:ext uri="{FF2B5EF4-FFF2-40B4-BE49-F238E27FC236}">
                <a16:creationId xmlns:a16="http://schemas.microsoft.com/office/drawing/2014/main" id="{4D58DA5A-5064-5647-A294-22D10ED76223}"/>
              </a:ext>
            </a:extLst>
          </p:cNvPr>
          <p:cNvPicPr>
            <a:picLocks noChangeAspect="1"/>
          </p:cNvPicPr>
          <p:nvPr/>
        </p:nvPicPr>
        <p:blipFill>
          <a:blip r:embed="rId3"/>
          <a:stretch>
            <a:fillRect/>
          </a:stretch>
        </p:blipFill>
        <p:spPr>
          <a:xfrm>
            <a:off x="6096000" y="2176668"/>
            <a:ext cx="5687776" cy="1952520"/>
          </a:xfrm>
          <a:prstGeom prst="rect">
            <a:avLst/>
          </a:prstGeom>
        </p:spPr>
      </p:pic>
    </p:spTree>
    <p:extLst>
      <p:ext uri="{BB962C8B-B14F-4D97-AF65-F5344CB8AC3E}">
        <p14:creationId xmlns:p14="http://schemas.microsoft.com/office/powerpoint/2010/main" val="1926789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A6027-5EE3-A848-8F8E-B9CA139037BC}"/>
              </a:ext>
            </a:extLst>
          </p:cNvPr>
          <p:cNvSpPr>
            <a:spLocks noGrp="1"/>
          </p:cNvSpPr>
          <p:nvPr>
            <p:ph type="title"/>
          </p:nvPr>
        </p:nvSpPr>
        <p:spPr>
          <a:xfrm>
            <a:off x="0" y="81378"/>
            <a:ext cx="6096000" cy="1325563"/>
          </a:xfrm>
        </p:spPr>
        <p:txBody>
          <a:bodyPr/>
          <a:lstStyle/>
          <a:p>
            <a:r>
              <a:rPr lang="en-US" dirty="0"/>
              <a:t>NS-/5G </a:t>
            </a:r>
            <a:r>
              <a:rPr lang="en-US" dirty="0" err="1"/>
              <a:t>mmWave</a:t>
            </a:r>
            <a:r>
              <a:rPr lang="en-US" dirty="0"/>
              <a:t> Module</a:t>
            </a:r>
          </a:p>
        </p:txBody>
      </p:sp>
      <p:pic>
        <p:nvPicPr>
          <p:cNvPr id="4" name="Picture 3">
            <a:extLst>
              <a:ext uri="{FF2B5EF4-FFF2-40B4-BE49-F238E27FC236}">
                <a16:creationId xmlns:a16="http://schemas.microsoft.com/office/drawing/2014/main" id="{70EEDAFE-7FA1-2E48-A084-E7DF4C7C690B}"/>
              </a:ext>
            </a:extLst>
          </p:cNvPr>
          <p:cNvPicPr>
            <a:picLocks noChangeAspect="1"/>
          </p:cNvPicPr>
          <p:nvPr/>
        </p:nvPicPr>
        <p:blipFill>
          <a:blip r:embed="rId2"/>
          <a:stretch>
            <a:fillRect/>
          </a:stretch>
        </p:blipFill>
        <p:spPr>
          <a:xfrm>
            <a:off x="0" y="2162175"/>
            <a:ext cx="7696200" cy="4330700"/>
          </a:xfrm>
          <a:prstGeom prst="rect">
            <a:avLst/>
          </a:prstGeom>
        </p:spPr>
      </p:pic>
      <p:pic>
        <p:nvPicPr>
          <p:cNvPr id="5" name="Picture 4">
            <a:extLst>
              <a:ext uri="{FF2B5EF4-FFF2-40B4-BE49-F238E27FC236}">
                <a16:creationId xmlns:a16="http://schemas.microsoft.com/office/drawing/2014/main" id="{A57B9D8A-2BCA-3745-A2FB-559A4716196F}"/>
              </a:ext>
            </a:extLst>
          </p:cNvPr>
          <p:cNvPicPr>
            <a:picLocks noChangeAspect="1"/>
          </p:cNvPicPr>
          <p:nvPr/>
        </p:nvPicPr>
        <p:blipFill>
          <a:blip r:embed="rId3"/>
          <a:stretch>
            <a:fillRect/>
          </a:stretch>
        </p:blipFill>
        <p:spPr>
          <a:xfrm>
            <a:off x="6096000" y="243026"/>
            <a:ext cx="6192347" cy="2139950"/>
          </a:xfrm>
          <a:prstGeom prst="rect">
            <a:avLst/>
          </a:prstGeom>
        </p:spPr>
      </p:pic>
      <p:sp>
        <p:nvSpPr>
          <p:cNvPr id="6" name="TextBox 5">
            <a:extLst>
              <a:ext uri="{FF2B5EF4-FFF2-40B4-BE49-F238E27FC236}">
                <a16:creationId xmlns:a16="http://schemas.microsoft.com/office/drawing/2014/main" id="{61B1B95C-D931-6442-88F2-DCECE9094351}"/>
              </a:ext>
            </a:extLst>
          </p:cNvPr>
          <p:cNvSpPr txBox="1"/>
          <p:nvPr/>
        </p:nvSpPr>
        <p:spPr>
          <a:xfrm>
            <a:off x="6846538" y="6123543"/>
            <a:ext cx="4691270" cy="369332"/>
          </a:xfrm>
          <a:prstGeom prst="rect">
            <a:avLst/>
          </a:prstGeom>
          <a:noFill/>
        </p:spPr>
        <p:txBody>
          <a:bodyPr wrap="square" rtlCol="0">
            <a:spAutoFit/>
          </a:bodyPr>
          <a:lstStyle/>
          <a:p>
            <a:r>
              <a:rPr lang="en-US" dirty="0"/>
              <a:t>Ref: https://</a:t>
            </a:r>
            <a:r>
              <a:rPr lang="en-US" dirty="0" err="1"/>
              <a:t>par.nsf.gov</a:t>
            </a:r>
            <a:r>
              <a:rPr lang="en-US" dirty="0"/>
              <a:t>/servlets/purl/10112885</a:t>
            </a:r>
          </a:p>
        </p:txBody>
      </p:sp>
      <p:sp>
        <p:nvSpPr>
          <p:cNvPr id="7" name="TextBox 6">
            <a:extLst>
              <a:ext uri="{FF2B5EF4-FFF2-40B4-BE49-F238E27FC236}">
                <a16:creationId xmlns:a16="http://schemas.microsoft.com/office/drawing/2014/main" id="{9B0D3888-B0CD-5341-8C4E-5B8F3073F8D7}"/>
              </a:ext>
            </a:extLst>
          </p:cNvPr>
          <p:cNvSpPr txBox="1"/>
          <p:nvPr/>
        </p:nvSpPr>
        <p:spPr>
          <a:xfrm>
            <a:off x="7404652" y="3138210"/>
            <a:ext cx="3950920" cy="2585323"/>
          </a:xfrm>
          <a:prstGeom prst="rect">
            <a:avLst/>
          </a:prstGeom>
          <a:noFill/>
        </p:spPr>
        <p:txBody>
          <a:bodyPr wrap="square" rtlCol="0">
            <a:spAutoFit/>
          </a:bodyPr>
          <a:lstStyle/>
          <a:p>
            <a:r>
              <a:rPr lang="en-US" dirty="0"/>
              <a:t>Channel Modelling:</a:t>
            </a:r>
          </a:p>
          <a:p>
            <a:pPr marL="285750" indent="-285750">
              <a:buFont typeface="Arial" panose="020B0604020202020204" pitchFamily="34" charset="0"/>
              <a:buChar char="•"/>
            </a:pPr>
            <a:r>
              <a:rPr lang="en-US" dirty="0" err="1"/>
              <a:t>mmWave</a:t>
            </a:r>
            <a:r>
              <a:rPr lang="en-US" dirty="0"/>
              <a:t> Propagation Loss- 3gpp/Tracing/</a:t>
            </a:r>
            <a:r>
              <a:rPr lang="en-US" dirty="0" err="1"/>
              <a:t>Mathlab</a:t>
            </a:r>
            <a:r>
              <a:rPr lang="en-US" dirty="0"/>
              <a:t>, LOS/NLOS, Outdoor/Indoor Model</a:t>
            </a:r>
          </a:p>
          <a:p>
            <a:pPr marL="285750" indent="-285750">
              <a:buFont typeface="Arial" panose="020B0604020202020204" pitchFamily="34" charset="0"/>
              <a:buChar char="•"/>
            </a:pPr>
            <a:r>
              <a:rPr lang="en-US" dirty="0"/>
              <a:t>MIMO</a:t>
            </a:r>
          </a:p>
          <a:p>
            <a:pPr marL="285750" indent="-285750">
              <a:buFont typeface="Arial" panose="020B0604020202020204" pitchFamily="34" charset="0"/>
              <a:buChar char="•"/>
            </a:pPr>
            <a:r>
              <a:rPr lang="en-US" dirty="0"/>
              <a:t>Beamforming</a:t>
            </a:r>
          </a:p>
          <a:p>
            <a:pPr marL="285750" indent="-285750">
              <a:buFont typeface="Arial" panose="020B0604020202020204" pitchFamily="34" charset="0"/>
              <a:buChar char="•"/>
            </a:pPr>
            <a:r>
              <a:rPr lang="en-US" dirty="0"/>
              <a:t>HARQ</a:t>
            </a:r>
          </a:p>
          <a:p>
            <a:pPr marL="285750" indent="-285750">
              <a:buFont typeface="Arial" panose="020B0604020202020204" pitchFamily="34" charset="0"/>
              <a:buChar char="•"/>
            </a:pPr>
            <a:r>
              <a:rPr lang="en-US" dirty="0" err="1"/>
              <a:t>RoundRobin</a:t>
            </a:r>
            <a:r>
              <a:rPr lang="en-US" dirty="0"/>
              <a:t>/PF/EDF/Max Rate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11924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0060-C8B6-D144-9D51-1B0778A547F1}"/>
              </a:ext>
            </a:extLst>
          </p:cNvPr>
          <p:cNvSpPr>
            <a:spLocks noGrp="1"/>
          </p:cNvSpPr>
          <p:nvPr>
            <p:ph type="title"/>
          </p:nvPr>
        </p:nvSpPr>
        <p:spPr>
          <a:xfrm>
            <a:off x="271670" y="-141769"/>
            <a:ext cx="10515600" cy="966718"/>
          </a:xfrm>
        </p:spPr>
        <p:txBody>
          <a:bodyPr/>
          <a:lstStyle/>
          <a:p>
            <a:r>
              <a:rPr lang="en-US" dirty="0"/>
              <a:t>Simulation Parameters</a:t>
            </a:r>
          </a:p>
        </p:txBody>
      </p:sp>
      <p:sp>
        <p:nvSpPr>
          <p:cNvPr id="3" name="Content Placeholder 2">
            <a:extLst>
              <a:ext uri="{FF2B5EF4-FFF2-40B4-BE49-F238E27FC236}">
                <a16:creationId xmlns:a16="http://schemas.microsoft.com/office/drawing/2014/main" id="{21A1A2E1-EF0B-3042-A160-F2BC987CF8D9}"/>
              </a:ext>
            </a:extLst>
          </p:cNvPr>
          <p:cNvSpPr>
            <a:spLocks noGrp="1"/>
          </p:cNvSpPr>
          <p:nvPr>
            <p:ph idx="1"/>
          </p:nvPr>
        </p:nvSpPr>
        <p:spPr>
          <a:xfrm>
            <a:off x="271670" y="654672"/>
            <a:ext cx="11466444" cy="5815702"/>
          </a:xfrm>
        </p:spPr>
        <p:txBody>
          <a:bodyPr>
            <a:noAutofit/>
          </a:bodyPr>
          <a:lstStyle/>
          <a:p>
            <a:endParaRPr lang="en-US" sz="1400" dirty="0"/>
          </a:p>
          <a:p>
            <a:r>
              <a:rPr lang="en-US" sz="1400" dirty="0" err="1"/>
              <a:t>Embb</a:t>
            </a:r>
            <a:r>
              <a:rPr lang="en-US" sz="1400" dirty="0"/>
              <a:t>/</a:t>
            </a:r>
            <a:r>
              <a:rPr lang="en-US" sz="1400" dirty="0" err="1"/>
              <a:t>Urllc</a:t>
            </a:r>
            <a:r>
              <a:rPr lang="en-US" sz="1400" dirty="0"/>
              <a:t> Scheduler "ns3::</a:t>
            </a:r>
            <a:r>
              <a:rPr lang="en-US" sz="1400" dirty="0" err="1"/>
              <a:t>PfFfMacScheduler</a:t>
            </a:r>
            <a:r>
              <a:rPr lang="en-US" sz="1400" dirty="0"/>
              <a:t>" </a:t>
            </a:r>
          </a:p>
          <a:p>
            <a:r>
              <a:rPr lang="en-US" sz="1400" dirty="0" err="1"/>
              <a:t>PathlossModel</a:t>
            </a:r>
            <a:r>
              <a:rPr lang="en-US" sz="1400" dirty="0"/>
              <a:t> "ns3::</a:t>
            </a:r>
            <a:r>
              <a:rPr lang="en-US" sz="1400" dirty="0" err="1"/>
              <a:t>FriisSpectrumPropagationLossModel</a:t>
            </a:r>
            <a:r>
              <a:rPr lang="en-US" sz="1400" dirty="0"/>
              <a:t>" </a:t>
            </a:r>
          </a:p>
          <a:p>
            <a:r>
              <a:rPr lang="en-US" sz="1400" dirty="0" err="1"/>
              <a:t>FadingModel</a:t>
            </a:r>
            <a:r>
              <a:rPr lang="en-US" sz="1400" dirty="0"/>
              <a:t> : No</a:t>
            </a:r>
          </a:p>
          <a:p>
            <a:r>
              <a:rPr lang="en-US" sz="1400" dirty="0"/>
              <a:t>Mobility Model : Constant Position</a:t>
            </a:r>
          </a:p>
          <a:p>
            <a:r>
              <a:rPr lang="en-US" sz="1400" dirty="0"/>
              <a:t>ns3::</a:t>
            </a:r>
            <a:r>
              <a:rPr lang="en-US" sz="1400" dirty="0" err="1"/>
              <a:t>LteHelper</a:t>
            </a:r>
            <a:r>
              <a:rPr lang="en-US" sz="1400" dirty="0"/>
              <a:t>::</a:t>
            </a:r>
            <a:r>
              <a:rPr lang="en-US" sz="1400" dirty="0" err="1"/>
              <a:t>UsePdschForCqiGeneration</a:t>
            </a:r>
            <a:r>
              <a:rPr lang="en-US" sz="1400" dirty="0"/>
              <a:t>=[true]</a:t>
            </a:r>
          </a:p>
          <a:p>
            <a:r>
              <a:rPr lang="en-US" sz="1400" dirty="0"/>
              <a:t>ns3::</a:t>
            </a:r>
            <a:r>
              <a:rPr lang="en-US" sz="1400" dirty="0" err="1"/>
              <a:t>LteHelper</a:t>
            </a:r>
            <a:r>
              <a:rPr lang="en-US" sz="1400" dirty="0"/>
              <a:t>::</a:t>
            </a:r>
            <a:r>
              <a:rPr lang="en-US" sz="1400" dirty="0" err="1"/>
              <a:t>NumberOfComponentCarriers</a:t>
            </a:r>
            <a:r>
              <a:rPr lang="en-US" sz="1400" dirty="0"/>
              <a:t>=[1]</a:t>
            </a:r>
          </a:p>
          <a:p>
            <a:r>
              <a:rPr lang="en-US" sz="1400" dirty="0"/>
              <a:t># of UEs : 2</a:t>
            </a:r>
          </a:p>
          <a:p>
            <a:r>
              <a:rPr lang="en-US" sz="1400" dirty="0"/>
              <a:t>TTI : 1ms</a:t>
            </a:r>
          </a:p>
          <a:p>
            <a:r>
              <a:rPr lang="en-US" sz="1400" dirty="0"/>
              <a:t>Simulation time : 2s</a:t>
            </a:r>
          </a:p>
          <a:p>
            <a:r>
              <a:rPr lang="en-US" sz="1400" dirty="0" err="1"/>
              <a:t>UlBandwidth</a:t>
            </a:r>
            <a:r>
              <a:rPr lang="en-US" sz="1400" dirty="0"/>
              <a:t> "25" (RBs)/5Mhz</a:t>
            </a:r>
          </a:p>
          <a:p>
            <a:r>
              <a:rPr lang="en-US" sz="1400" dirty="0" err="1"/>
              <a:t>DlBandwidth</a:t>
            </a:r>
            <a:r>
              <a:rPr lang="en-US" sz="1400" dirty="0"/>
              <a:t> "25" (RBs)/5Mhz</a:t>
            </a:r>
          </a:p>
          <a:p>
            <a:r>
              <a:rPr lang="en-US" sz="1400" dirty="0" err="1"/>
              <a:t>DlEarfcn</a:t>
            </a:r>
            <a:r>
              <a:rPr lang="en-US" sz="1400" dirty="0"/>
              <a:t> "100" </a:t>
            </a:r>
          </a:p>
          <a:p>
            <a:r>
              <a:rPr lang="en-US" sz="1400" dirty="0" err="1"/>
              <a:t>UlEarfcn</a:t>
            </a:r>
            <a:r>
              <a:rPr lang="en-US" sz="1400" dirty="0"/>
              <a:t> "18100" </a:t>
            </a:r>
          </a:p>
          <a:p>
            <a:r>
              <a:rPr lang="en-US" sz="1400" dirty="0" err="1"/>
              <a:t>UeTxPower</a:t>
            </a:r>
            <a:r>
              <a:rPr lang="en-US" sz="1400" dirty="0"/>
              <a:t> "10dbm" </a:t>
            </a:r>
          </a:p>
          <a:p>
            <a:r>
              <a:rPr lang="en-US" sz="1400" dirty="0" err="1"/>
              <a:t>UeNoiseFigure</a:t>
            </a:r>
            <a:r>
              <a:rPr lang="en-US" sz="1400" dirty="0"/>
              <a:t> "9db" </a:t>
            </a:r>
          </a:p>
          <a:p>
            <a:r>
              <a:rPr lang="en-US" sz="1400" dirty="0" err="1"/>
              <a:t>EnbTxPower</a:t>
            </a:r>
            <a:r>
              <a:rPr lang="en-US" sz="1400" dirty="0"/>
              <a:t> "30dbm" </a:t>
            </a:r>
          </a:p>
          <a:p>
            <a:r>
              <a:rPr lang="en-US" sz="1400" dirty="0" err="1"/>
              <a:t>EnbNoiseFigure</a:t>
            </a:r>
            <a:r>
              <a:rPr lang="en-US" sz="1400" dirty="0"/>
              <a:t> "5db"</a:t>
            </a:r>
          </a:p>
        </p:txBody>
      </p:sp>
    </p:spTree>
    <p:extLst>
      <p:ext uri="{BB962C8B-B14F-4D97-AF65-F5344CB8AC3E}">
        <p14:creationId xmlns:p14="http://schemas.microsoft.com/office/powerpoint/2010/main" val="672814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9921-33B5-644E-AE73-E273CEC74308}"/>
              </a:ext>
            </a:extLst>
          </p:cNvPr>
          <p:cNvSpPr>
            <a:spLocks noGrp="1"/>
          </p:cNvSpPr>
          <p:nvPr>
            <p:ph type="title"/>
          </p:nvPr>
        </p:nvSpPr>
        <p:spPr>
          <a:xfrm>
            <a:off x="112644" y="-70830"/>
            <a:ext cx="10515600" cy="748058"/>
          </a:xfrm>
        </p:spPr>
        <p:txBody>
          <a:bodyPr/>
          <a:lstStyle/>
          <a:p>
            <a:r>
              <a:rPr lang="en-US" dirty="0"/>
              <a:t>Simulation Topology</a:t>
            </a:r>
          </a:p>
        </p:txBody>
      </p:sp>
      <p:pic>
        <p:nvPicPr>
          <p:cNvPr id="4" name="Picture 3">
            <a:extLst>
              <a:ext uri="{FF2B5EF4-FFF2-40B4-BE49-F238E27FC236}">
                <a16:creationId xmlns:a16="http://schemas.microsoft.com/office/drawing/2014/main" id="{8D14F50B-D629-0341-8A91-EE92AF69CDF3}"/>
              </a:ext>
            </a:extLst>
          </p:cNvPr>
          <p:cNvPicPr>
            <a:picLocks noChangeAspect="1"/>
          </p:cNvPicPr>
          <p:nvPr/>
        </p:nvPicPr>
        <p:blipFill>
          <a:blip r:embed="rId2"/>
          <a:stretch>
            <a:fillRect/>
          </a:stretch>
        </p:blipFill>
        <p:spPr>
          <a:xfrm>
            <a:off x="2946242" y="566046"/>
            <a:ext cx="6778724" cy="6291954"/>
          </a:xfrm>
          <a:prstGeom prst="rect">
            <a:avLst/>
          </a:prstGeom>
        </p:spPr>
      </p:pic>
      <p:cxnSp>
        <p:nvCxnSpPr>
          <p:cNvPr id="6" name="Straight Arrow Connector 5">
            <a:extLst>
              <a:ext uri="{FF2B5EF4-FFF2-40B4-BE49-F238E27FC236}">
                <a16:creationId xmlns:a16="http://schemas.microsoft.com/office/drawing/2014/main" id="{2BACAD6C-B625-384B-879C-0F3BEBF0333A}"/>
              </a:ext>
            </a:extLst>
          </p:cNvPr>
          <p:cNvCxnSpPr/>
          <p:nvPr/>
        </p:nvCxnSpPr>
        <p:spPr>
          <a:xfrm flipH="1">
            <a:off x="6885628" y="2152505"/>
            <a:ext cx="79513" cy="6162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8DE0CD-0A19-FE40-A903-F7230E56DB16}"/>
              </a:ext>
            </a:extLst>
          </p:cNvPr>
          <p:cNvSpPr txBox="1"/>
          <p:nvPr/>
        </p:nvSpPr>
        <p:spPr>
          <a:xfrm>
            <a:off x="6629400" y="1727439"/>
            <a:ext cx="1093304" cy="369332"/>
          </a:xfrm>
          <a:prstGeom prst="rect">
            <a:avLst/>
          </a:prstGeom>
          <a:noFill/>
        </p:spPr>
        <p:txBody>
          <a:bodyPr wrap="square" rtlCol="0">
            <a:spAutoFit/>
          </a:bodyPr>
          <a:lstStyle/>
          <a:p>
            <a:r>
              <a:rPr lang="en-US" dirty="0"/>
              <a:t>Server</a:t>
            </a:r>
          </a:p>
        </p:txBody>
      </p:sp>
      <p:cxnSp>
        <p:nvCxnSpPr>
          <p:cNvPr id="8" name="Straight Arrow Connector 7">
            <a:extLst>
              <a:ext uri="{FF2B5EF4-FFF2-40B4-BE49-F238E27FC236}">
                <a16:creationId xmlns:a16="http://schemas.microsoft.com/office/drawing/2014/main" id="{A8320DE8-476F-1C4D-8850-7959F5F780C8}"/>
              </a:ext>
            </a:extLst>
          </p:cNvPr>
          <p:cNvCxnSpPr>
            <a:cxnSpLocks/>
          </p:cNvCxnSpPr>
          <p:nvPr/>
        </p:nvCxnSpPr>
        <p:spPr>
          <a:xfrm>
            <a:off x="5148469" y="4244009"/>
            <a:ext cx="947531" cy="2484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A25F7BF-3815-E54D-863A-1E58263123F4}"/>
              </a:ext>
            </a:extLst>
          </p:cNvPr>
          <p:cNvSpPr txBox="1"/>
          <p:nvPr/>
        </p:nvSpPr>
        <p:spPr>
          <a:xfrm>
            <a:off x="4386470" y="3958883"/>
            <a:ext cx="1093304" cy="369332"/>
          </a:xfrm>
          <a:prstGeom prst="rect">
            <a:avLst/>
          </a:prstGeom>
          <a:noFill/>
        </p:spPr>
        <p:txBody>
          <a:bodyPr wrap="square" rtlCol="0">
            <a:spAutoFit/>
          </a:bodyPr>
          <a:lstStyle/>
          <a:p>
            <a:r>
              <a:rPr lang="en-US" dirty="0" err="1"/>
              <a:t>PGw</a:t>
            </a:r>
            <a:endParaRPr lang="en-US" dirty="0"/>
          </a:p>
        </p:txBody>
      </p:sp>
      <p:sp>
        <p:nvSpPr>
          <p:cNvPr id="13" name="TextBox 12">
            <a:extLst>
              <a:ext uri="{FF2B5EF4-FFF2-40B4-BE49-F238E27FC236}">
                <a16:creationId xmlns:a16="http://schemas.microsoft.com/office/drawing/2014/main" id="{C59347A5-AD00-A04D-AEE7-14F4B1A58351}"/>
              </a:ext>
            </a:extLst>
          </p:cNvPr>
          <p:cNvSpPr txBox="1"/>
          <p:nvPr/>
        </p:nvSpPr>
        <p:spPr>
          <a:xfrm>
            <a:off x="5615609" y="2613991"/>
            <a:ext cx="1093304" cy="369332"/>
          </a:xfrm>
          <a:prstGeom prst="rect">
            <a:avLst/>
          </a:prstGeom>
          <a:noFill/>
        </p:spPr>
        <p:txBody>
          <a:bodyPr wrap="square" rtlCol="0">
            <a:spAutoFit/>
          </a:bodyPr>
          <a:lstStyle/>
          <a:p>
            <a:r>
              <a:rPr lang="en-US" dirty="0" err="1"/>
              <a:t>SGw</a:t>
            </a:r>
            <a:endParaRPr lang="en-US" dirty="0"/>
          </a:p>
        </p:txBody>
      </p:sp>
      <p:cxnSp>
        <p:nvCxnSpPr>
          <p:cNvPr id="14" name="Straight Arrow Connector 13">
            <a:extLst>
              <a:ext uri="{FF2B5EF4-FFF2-40B4-BE49-F238E27FC236}">
                <a16:creationId xmlns:a16="http://schemas.microsoft.com/office/drawing/2014/main" id="{4CD35259-FC69-0E47-BD49-6DCE22B680DE}"/>
              </a:ext>
            </a:extLst>
          </p:cNvPr>
          <p:cNvCxnSpPr>
            <a:cxnSpLocks/>
          </p:cNvCxnSpPr>
          <p:nvPr/>
        </p:nvCxnSpPr>
        <p:spPr>
          <a:xfrm flipH="1">
            <a:off x="5804452" y="3035157"/>
            <a:ext cx="76199" cy="84110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F61BA0-59E9-0A4D-9CEC-AC807EA1A13E}"/>
              </a:ext>
            </a:extLst>
          </p:cNvPr>
          <p:cNvCxnSpPr>
            <a:cxnSpLocks/>
          </p:cNvCxnSpPr>
          <p:nvPr/>
        </p:nvCxnSpPr>
        <p:spPr>
          <a:xfrm flipH="1">
            <a:off x="7176052" y="3712023"/>
            <a:ext cx="109329" cy="9096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5528229-FA53-5B42-A4D6-F21D9E3AF6B2}"/>
              </a:ext>
            </a:extLst>
          </p:cNvPr>
          <p:cNvSpPr txBox="1"/>
          <p:nvPr/>
        </p:nvSpPr>
        <p:spPr>
          <a:xfrm>
            <a:off x="7176052" y="3303345"/>
            <a:ext cx="1093304" cy="369332"/>
          </a:xfrm>
          <a:prstGeom prst="rect">
            <a:avLst/>
          </a:prstGeom>
          <a:noFill/>
        </p:spPr>
        <p:txBody>
          <a:bodyPr wrap="square" rtlCol="0">
            <a:spAutoFit/>
          </a:bodyPr>
          <a:lstStyle/>
          <a:p>
            <a:r>
              <a:rPr lang="en-US" dirty="0" err="1"/>
              <a:t>EnodeB</a:t>
            </a:r>
            <a:endParaRPr lang="en-US" dirty="0"/>
          </a:p>
        </p:txBody>
      </p:sp>
      <p:sp>
        <p:nvSpPr>
          <p:cNvPr id="18" name="TextBox 17">
            <a:extLst>
              <a:ext uri="{FF2B5EF4-FFF2-40B4-BE49-F238E27FC236}">
                <a16:creationId xmlns:a16="http://schemas.microsoft.com/office/drawing/2014/main" id="{640A5439-AD2D-2E48-95DC-89EAF0151435}"/>
              </a:ext>
            </a:extLst>
          </p:cNvPr>
          <p:cNvSpPr txBox="1"/>
          <p:nvPr/>
        </p:nvSpPr>
        <p:spPr>
          <a:xfrm>
            <a:off x="8981779" y="4986371"/>
            <a:ext cx="1093304" cy="369332"/>
          </a:xfrm>
          <a:prstGeom prst="rect">
            <a:avLst/>
          </a:prstGeom>
          <a:noFill/>
        </p:spPr>
        <p:txBody>
          <a:bodyPr wrap="square" rtlCol="0">
            <a:spAutoFit/>
          </a:bodyPr>
          <a:lstStyle/>
          <a:p>
            <a:r>
              <a:rPr lang="en-US" dirty="0" err="1"/>
              <a:t>Embb</a:t>
            </a:r>
            <a:r>
              <a:rPr lang="en-US" dirty="0"/>
              <a:t> UE</a:t>
            </a:r>
          </a:p>
        </p:txBody>
      </p:sp>
      <p:cxnSp>
        <p:nvCxnSpPr>
          <p:cNvPr id="19" name="Straight Arrow Connector 18">
            <a:extLst>
              <a:ext uri="{FF2B5EF4-FFF2-40B4-BE49-F238E27FC236}">
                <a16:creationId xmlns:a16="http://schemas.microsoft.com/office/drawing/2014/main" id="{0A7290C6-09DC-9C41-9F8B-F63BFA6B9C02}"/>
              </a:ext>
            </a:extLst>
          </p:cNvPr>
          <p:cNvCxnSpPr>
            <a:cxnSpLocks/>
          </p:cNvCxnSpPr>
          <p:nvPr/>
        </p:nvCxnSpPr>
        <p:spPr>
          <a:xfrm flipH="1">
            <a:off x="8479972" y="5277678"/>
            <a:ext cx="700471" cy="39131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576D87D-49F5-404A-AC60-8E1D91BC5AA3}"/>
              </a:ext>
            </a:extLst>
          </p:cNvPr>
          <p:cNvCxnSpPr>
            <a:cxnSpLocks/>
          </p:cNvCxnSpPr>
          <p:nvPr/>
        </p:nvCxnSpPr>
        <p:spPr>
          <a:xfrm flipH="1">
            <a:off x="7919121" y="5960301"/>
            <a:ext cx="1261322" cy="29385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A3C14E-5306-014F-B4CE-D31DEF2095FC}"/>
              </a:ext>
            </a:extLst>
          </p:cNvPr>
          <p:cNvSpPr txBox="1"/>
          <p:nvPr/>
        </p:nvSpPr>
        <p:spPr>
          <a:xfrm>
            <a:off x="9064606" y="5629982"/>
            <a:ext cx="1093304" cy="369332"/>
          </a:xfrm>
          <a:prstGeom prst="rect">
            <a:avLst/>
          </a:prstGeom>
          <a:noFill/>
        </p:spPr>
        <p:txBody>
          <a:bodyPr wrap="square" rtlCol="0">
            <a:spAutoFit/>
          </a:bodyPr>
          <a:lstStyle/>
          <a:p>
            <a:r>
              <a:rPr lang="en-US" dirty="0" err="1"/>
              <a:t>Urllc</a:t>
            </a:r>
            <a:r>
              <a:rPr lang="en-US" dirty="0"/>
              <a:t> UE</a:t>
            </a:r>
          </a:p>
        </p:txBody>
      </p:sp>
      <p:pic>
        <p:nvPicPr>
          <p:cNvPr id="29" name="Graphic 28" descr="Database outline">
            <a:extLst>
              <a:ext uri="{FF2B5EF4-FFF2-40B4-BE49-F238E27FC236}">
                <a16:creationId xmlns:a16="http://schemas.microsoft.com/office/drawing/2014/main" id="{D770A3E3-2A8A-0440-8778-239F48ED21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9826" y="2723322"/>
            <a:ext cx="457200" cy="457200"/>
          </a:xfrm>
          <a:prstGeom prst="rect">
            <a:avLst/>
          </a:prstGeom>
        </p:spPr>
      </p:pic>
    </p:spTree>
    <p:extLst>
      <p:ext uri="{BB962C8B-B14F-4D97-AF65-F5344CB8AC3E}">
        <p14:creationId xmlns:p14="http://schemas.microsoft.com/office/powerpoint/2010/main" val="3201572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8A290-4FCD-FC48-83F3-4201202661D6}"/>
              </a:ext>
            </a:extLst>
          </p:cNvPr>
          <p:cNvSpPr>
            <a:spLocks noGrp="1"/>
          </p:cNvSpPr>
          <p:nvPr>
            <p:ph type="title"/>
          </p:nvPr>
        </p:nvSpPr>
        <p:spPr>
          <a:xfrm>
            <a:off x="162339" y="-68539"/>
            <a:ext cx="10515600" cy="505861"/>
          </a:xfrm>
        </p:spPr>
        <p:txBody>
          <a:bodyPr>
            <a:normAutofit fontScale="90000"/>
          </a:bodyPr>
          <a:lstStyle/>
          <a:p>
            <a:r>
              <a:rPr lang="en-US" dirty="0"/>
              <a:t>Results</a:t>
            </a:r>
          </a:p>
        </p:txBody>
      </p:sp>
      <p:pic>
        <p:nvPicPr>
          <p:cNvPr id="7" name="Picture 6">
            <a:extLst>
              <a:ext uri="{FF2B5EF4-FFF2-40B4-BE49-F238E27FC236}">
                <a16:creationId xmlns:a16="http://schemas.microsoft.com/office/drawing/2014/main" id="{4BBB1FE8-2CB1-5C46-B2C8-EC4F5FF85DD9}"/>
              </a:ext>
            </a:extLst>
          </p:cNvPr>
          <p:cNvPicPr>
            <a:picLocks noChangeAspect="1"/>
          </p:cNvPicPr>
          <p:nvPr/>
        </p:nvPicPr>
        <p:blipFill>
          <a:blip r:embed="rId2"/>
          <a:stretch>
            <a:fillRect/>
          </a:stretch>
        </p:blipFill>
        <p:spPr>
          <a:xfrm>
            <a:off x="636656" y="737773"/>
            <a:ext cx="4584700" cy="2755900"/>
          </a:xfrm>
          <a:prstGeom prst="rect">
            <a:avLst/>
          </a:prstGeom>
        </p:spPr>
      </p:pic>
      <p:pic>
        <p:nvPicPr>
          <p:cNvPr id="8" name="Picture 7">
            <a:extLst>
              <a:ext uri="{FF2B5EF4-FFF2-40B4-BE49-F238E27FC236}">
                <a16:creationId xmlns:a16="http://schemas.microsoft.com/office/drawing/2014/main" id="{86412511-0281-4C45-B254-D77D8F9F064B}"/>
              </a:ext>
            </a:extLst>
          </p:cNvPr>
          <p:cNvPicPr>
            <a:picLocks noChangeAspect="1"/>
          </p:cNvPicPr>
          <p:nvPr/>
        </p:nvPicPr>
        <p:blipFill>
          <a:blip r:embed="rId3"/>
          <a:stretch>
            <a:fillRect/>
          </a:stretch>
        </p:blipFill>
        <p:spPr>
          <a:xfrm>
            <a:off x="708991" y="3794125"/>
            <a:ext cx="4584700" cy="2743200"/>
          </a:xfrm>
          <a:prstGeom prst="rect">
            <a:avLst/>
          </a:prstGeom>
        </p:spPr>
      </p:pic>
      <p:pic>
        <p:nvPicPr>
          <p:cNvPr id="9" name="Picture 8">
            <a:extLst>
              <a:ext uri="{FF2B5EF4-FFF2-40B4-BE49-F238E27FC236}">
                <a16:creationId xmlns:a16="http://schemas.microsoft.com/office/drawing/2014/main" id="{482A4E9E-11AD-224D-858C-A2F85474524D}"/>
              </a:ext>
            </a:extLst>
          </p:cNvPr>
          <p:cNvPicPr>
            <a:picLocks noChangeAspect="1"/>
          </p:cNvPicPr>
          <p:nvPr/>
        </p:nvPicPr>
        <p:blipFill>
          <a:blip r:embed="rId4"/>
          <a:stretch>
            <a:fillRect/>
          </a:stretch>
        </p:blipFill>
        <p:spPr>
          <a:xfrm>
            <a:off x="6344478" y="3677478"/>
            <a:ext cx="4572000" cy="2743200"/>
          </a:xfrm>
          <a:prstGeom prst="rect">
            <a:avLst/>
          </a:prstGeom>
        </p:spPr>
      </p:pic>
      <p:pic>
        <p:nvPicPr>
          <p:cNvPr id="10" name="Picture 9">
            <a:extLst>
              <a:ext uri="{FF2B5EF4-FFF2-40B4-BE49-F238E27FC236}">
                <a16:creationId xmlns:a16="http://schemas.microsoft.com/office/drawing/2014/main" id="{D4BEA713-8136-1F41-A0A6-5B74EAD380EE}"/>
              </a:ext>
            </a:extLst>
          </p:cNvPr>
          <p:cNvPicPr>
            <a:picLocks noChangeAspect="1"/>
          </p:cNvPicPr>
          <p:nvPr/>
        </p:nvPicPr>
        <p:blipFill>
          <a:blip r:embed="rId5"/>
          <a:stretch>
            <a:fillRect/>
          </a:stretch>
        </p:blipFill>
        <p:spPr>
          <a:xfrm>
            <a:off x="6093239" y="596348"/>
            <a:ext cx="4584700" cy="2743200"/>
          </a:xfrm>
          <a:prstGeom prst="rect">
            <a:avLst/>
          </a:prstGeom>
        </p:spPr>
      </p:pic>
    </p:spTree>
    <p:extLst>
      <p:ext uri="{BB962C8B-B14F-4D97-AF65-F5344CB8AC3E}">
        <p14:creationId xmlns:p14="http://schemas.microsoft.com/office/powerpoint/2010/main" val="3622708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3F90-AA08-C248-BB15-D7B790DE3792}"/>
              </a:ext>
            </a:extLst>
          </p:cNvPr>
          <p:cNvSpPr>
            <a:spLocks noGrp="1"/>
          </p:cNvSpPr>
          <p:nvPr>
            <p:ph type="title"/>
          </p:nvPr>
        </p:nvSpPr>
        <p:spPr>
          <a:xfrm>
            <a:off x="0" y="-221284"/>
            <a:ext cx="10515600" cy="1006475"/>
          </a:xfrm>
        </p:spPr>
        <p:txBody>
          <a:bodyPr/>
          <a:lstStyle/>
          <a:p>
            <a:r>
              <a:rPr lang="en-US" dirty="0"/>
              <a:t>RBG Control Function</a:t>
            </a:r>
          </a:p>
        </p:txBody>
      </p:sp>
      <p:sp>
        <p:nvSpPr>
          <p:cNvPr id="4" name="Rounded Rectangle 3">
            <a:extLst>
              <a:ext uri="{FF2B5EF4-FFF2-40B4-BE49-F238E27FC236}">
                <a16:creationId xmlns:a16="http://schemas.microsoft.com/office/drawing/2014/main" id="{5AFC642F-B21A-4448-BC8A-8DFDB44974C7}"/>
              </a:ext>
            </a:extLst>
          </p:cNvPr>
          <p:cNvSpPr/>
          <p:nvPr/>
        </p:nvSpPr>
        <p:spPr>
          <a:xfrm>
            <a:off x="3630962" y="2293445"/>
            <a:ext cx="5781264" cy="1672269"/>
          </a:xfrm>
          <a:prstGeom prst="roundRect">
            <a:avLst/>
          </a:prstGeom>
          <a:solidFill>
            <a:schemeClr val="accent5">
              <a:lumMod val="20000"/>
              <a:lumOff val="8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5" name="TextBox 4">
            <a:extLst>
              <a:ext uri="{FF2B5EF4-FFF2-40B4-BE49-F238E27FC236}">
                <a16:creationId xmlns:a16="http://schemas.microsoft.com/office/drawing/2014/main" id="{42B9FDCE-B5C7-034B-BAC1-56D3F5135554}"/>
              </a:ext>
            </a:extLst>
          </p:cNvPr>
          <p:cNvSpPr txBox="1"/>
          <p:nvPr/>
        </p:nvSpPr>
        <p:spPr>
          <a:xfrm>
            <a:off x="3758987" y="2279053"/>
            <a:ext cx="1093304" cy="369332"/>
          </a:xfrm>
          <a:prstGeom prst="rect">
            <a:avLst/>
          </a:prstGeom>
          <a:noFill/>
        </p:spPr>
        <p:txBody>
          <a:bodyPr wrap="square" rtlCol="0">
            <a:spAutoFit/>
          </a:bodyPr>
          <a:lstStyle/>
          <a:p>
            <a:r>
              <a:rPr lang="en-US" dirty="0"/>
              <a:t>MAC</a:t>
            </a:r>
          </a:p>
        </p:txBody>
      </p:sp>
      <p:sp>
        <p:nvSpPr>
          <p:cNvPr id="6" name="Rounded Rectangle 5">
            <a:extLst>
              <a:ext uri="{FF2B5EF4-FFF2-40B4-BE49-F238E27FC236}">
                <a16:creationId xmlns:a16="http://schemas.microsoft.com/office/drawing/2014/main" id="{19EEF1A8-8849-EE45-A21C-AC0D64E9B671}"/>
              </a:ext>
            </a:extLst>
          </p:cNvPr>
          <p:cNvSpPr/>
          <p:nvPr/>
        </p:nvSpPr>
        <p:spPr>
          <a:xfrm>
            <a:off x="3611108" y="691724"/>
            <a:ext cx="5474208" cy="1105307"/>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851A32D-555B-664A-A7E2-0F11AEDA2E24}"/>
              </a:ext>
            </a:extLst>
          </p:cNvPr>
          <p:cNvSpPr txBox="1"/>
          <p:nvPr/>
        </p:nvSpPr>
        <p:spPr>
          <a:xfrm>
            <a:off x="8074675" y="1038424"/>
            <a:ext cx="1093304" cy="369332"/>
          </a:xfrm>
          <a:prstGeom prst="rect">
            <a:avLst/>
          </a:prstGeom>
          <a:noFill/>
        </p:spPr>
        <p:txBody>
          <a:bodyPr wrap="square" rtlCol="0">
            <a:spAutoFit/>
          </a:bodyPr>
          <a:lstStyle/>
          <a:p>
            <a:r>
              <a:rPr lang="en-US" dirty="0"/>
              <a:t>RLC</a:t>
            </a:r>
          </a:p>
        </p:txBody>
      </p:sp>
      <p:sp>
        <p:nvSpPr>
          <p:cNvPr id="8" name="Rounded Rectangle 7">
            <a:extLst>
              <a:ext uri="{FF2B5EF4-FFF2-40B4-BE49-F238E27FC236}">
                <a16:creationId xmlns:a16="http://schemas.microsoft.com/office/drawing/2014/main" id="{0FBAB231-634F-1B47-9F43-FED96E8C06E6}"/>
              </a:ext>
            </a:extLst>
          </p:cNvPr>
          <p:cNvSpPr/>
          <p:nvPr/>
        </p:nvSpPr>
        <p:spPr>
          <a:xfrm>
            <a:off x="5262139" y="2450287"/>
            <a:ext cx="3823178" cy="1228558"/>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ExecuteRBManagement</a:t>
            </a:r>
            <a:endParaRPr lang="en-US" dirty="0">
              <a:solidFill>
                <a:schemeClr val="tx1"/>
              </a:solidFill>
            </a:endParaRPr>
          </a:p>
          <a:p>
            <a:r>
              <a:rPr lang="en-US" dirty="0">
                <a:solidFill>
                  <a:schemeClr val="tx1"/>
                </a:solidFill>
              </a:rPr>
              <a:t>(UE Traffic Statics, X*TTI, </a:t>
            </a:r>
            <a:r>
              <a:rPr lang="en-US" dirty="0" err="1">
                <a:solidFill>
                  <a:schemeClr val="tx1"/>
                </a:solidFill>
              </a:rPr>
              <a:t>Embb</a:t>
            </a:r>
            <a:r>
              <a:rPr lang="en-US" dirty="0">
                <a:solidFill>
                  <a:schemeClr val="tx1"/>
                </a:solidFill>
              </a:rPr>
              <a:t> Policy </a:t>
            </a:r>
            <a:r>
              <a:rPr lang="en-US" dirty="0" err="1">
                <a:solidFill>
                  <a:schemeClr val="tx1"/>
                </a:solidFill>
              </a:rPr>
              <a:t>Resv</a:t>
            </a:r>
            <a:r>
              <a:rPr lang="en-US" dirty="0">
                <a:solidFill>
                  <a:schemeClr val="tx1"/>
                </a:solidFill>
              </a:rPr>
              <a:t>.){ Smoothing/Prediction/RB distribution; returns RB-Allocation}</a:t>
            </a:r>
          </a:p>
        </p:txBody>
      </p:sp>
      <p:sp>
        <p:nvSpPr>
          <p:cNvPr id="9" name="Rounded Rectangle 8">
            <a:extLst>
              <a:ext uri="{FF2B5EF4-FFF2-40B4-BE49-F238E27FC236}">
                <a16:creationId xmlns:a16="http://schemas.microsoft.com/office/drawing/2014/main" id="{FAFBA9A0-A694-6646-AA06-74C24CF6B779}"/>
              </a:ext>
            </a:extLst>
          </p:cNvPr>
          <p:cNvSpPr/>
          <p:nvPr/>
        </p:nvSpPr>
        <p:spPr>
          <a:xfrm>
            <a:off x="2779776" y="4253226"/>
            <a:ext cx="4048407" cy="1620316"/>
          </a:xfrm>
          <a:prstGeom prst="roundRect">
            <a:avLst/>
          </a:prstGeom>
          <a:solidFill>
            <a:schemeClr val="accent2">
              <a:lumMod val="20000"/>
              <a:lumOff val="8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C08689FE-BAC1-3748-8678-7636B4D53A31}"/>
              </a:ext>
            </a:extLst>
          </p:cNvPr>
          <p:cNvSpPr/>
          <p:nvPr/>
        </p:nvSpPr>
        <p:spPr>
          <a:xfrm>
            <a:off x="3578611" y="5195976"/>
            <a:ext cx="2737103" cy="475041"/>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DoScheduleDlTriggerReq</a:t>
            </a:r>
            <a:r>
              <a:rPr lang="en-US" dirty="0">
                <a:solidFill>
                  <a:schemeClr val="tx1"/>
                </a:solidFill>
              </a:rPr>
              <a:t>()</a:t>
            </a:r>
          </a:p>
        </p:txBody>
      </p:sp>
      <p:sp>
        <p:nvSpPr>
          <p:cNvPr id="12" name="Rounded Rectangle 11">
            <a:extLst>
              <a:ext uri="{FF2B5EF4-FFF2-40B4-BE49-F238E27FC236}">
                <a16:creationId xmlns:a16="http://schemas.microsoft.com/office/drawing/2014/main" id="{B9A3775A-9C14-144A-A191-38CC90D62489}"/>
              </a:ext>
            </a:extLst>
          </p:cNvPr>
          <p:cNvSpPr/>
          <p:nvPr/>
        </p:nvSpPr>
        <p:spPr>
          <a:xfrm>
            <a:off x="4611232" y="4482203"/>
            <a:ext cx="1482079" cy="47321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TextBox 12">
            <a:extLst>
              <a:ext uri="{FF2B5EF4-FFF2-40B4-BE49-F238E27FC236}">
                <a16:creationId xmlns:a16="http://schemas.microsoft.com/office/drawing/2014/main" id="{68B88B0B-5EC0-7F45-AC7D-441F8C052216}"/>
              </a:ext>
            </a:extLst>
          </p:cNvPr>
          <p:cNvSpPr txBox="1"/>
          <p:nvPr/>
        </p:nvSpPr>
        <p:spPr>
          <a:xfrm>
            <a:off x="4615074" y="4531812"/>
            <a:ext cx="1616728" cy="307777"/>
          </a:xfrm>
          <a:prstGeom prst="rect">
            <a:avLst/>
          </a:prstGeom>
          <a:noFill/>
        </p:spPr>
        <p:txBody>
          <a:bodyPr wrap="square" rtlCol="0">
            <a:spAutoFit/>
          </a:bodyPr>
          <a:lstStyle/>
          <a:p>
            <a:r>
              <a:rPr lang="en-US" sz="1400" dirty="0" err="1"/>
              <a:t>URLLCBlockedRBG</a:t>
            </a:r>
            <a:endParaRPr lang="en-US" sz="1400" dirty="0"/>
          </a:p>
        </p:txBody>
      </p:sp>
      <p:sp>
        <p:nvSpPr>
          <p:cNvPr id="14" name="TextBox 13">
            <a:extLst>
              <a:ext uri="{FF2B5EF4-FFF2-40B4-BE49-F238E27FC236}">
                <a16:creationId xmlns:a16="http://schemas.microsoft.com/office/drawing/2014/main" id="{A7D9B293-F24D-174F-9836-9938BB31227B}"/>
              </a:ext>
            </a:extLst>
          </p:cNvPr>
          <p:cNvSpPr txBox="1"/>
          <p:nvPr/>
        </p:nvSpPr>
        <p:spPr>
          <a:xfrm>
            <a:off x="2498101" y="4410463"/>
            <a:ext cx="2305878" cy="369332"/>
          </a:xfrm>
          <a:prstGeom prst="rect">
            <a:avLst/>
          </a:prstGeom>
          <a:noFill/>
        </p:spPr>
        <p:txBody>
          <a:bodyPr wrap="square" rtlCol="0">
            <a:spAutoFit/>
          </a:bodyPr>
          <a:lstStyle/>
          <a:p>
            <a:pPr algn="ctr"/>
            <a:r>
              <a:rPr lang="en-US" dirty="0"/>
              <a:t>URLLC Schedular</a:t>
            </a:r>
          </a:p>
        </p:txBody>
      </p:sp>
      <p:sp>
        <p:nvSpPr>
          <p:cNvPr id="15" name="Rounded Rectangle 14">
            <a:extLst>
              <a:ext uri="{FF2B5EF4-FFF2-40B4-BE49-F238E27FC236}">
                <a16:creationId xmlns:a16="http://schemas.microsoft.com/office/drawing/2014/main" id="{B7D8BBE0-6625-D844-9BCD-B5230D23CAB4}"/>
              </a:ext>
            </a:extLst>
          </p:cNvPr>
          <p:cNvSpPr/>
          <p:nvPr/>
        </p:nvSpPr>
        <p:spPr>
          <a:xfrm>
            <a:off x="7606879" y="4268941"/>
            <a:ext cx="4048407" cy="1620316"/>
          </a:xfrm>
          <a:prstGeom prst="roundRect">
            <a:avLst/>
          </a:prstGeom>
          <a:solidFill>
            <a:schemeClr val="accent2">
              <a:lumMod val="20000"/>
              <a:lumOff val="8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D102E89A-1595-D04F-A21C-C6B655DEDF26}"/>
              </a:ext>
            </a:extLst>
          </p:cNvPr>
          <p:cNvSpPr/>
          <p:nvPr/>
        </p:nvSpPr>
        <p:spPr>
          <a:xfrm>
            <a:off x="8187621" y="5126703"/>
            <a:ext cx="3007547" cy="475041"/>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DoScheduleDlTriggerReq</a:t>
            </a:r>
            <a:r>
              <a:rPr lang="en-US" dirty="0">
                <a:solidFill>
                  <a:schemeClr val="tx1"/>
                </a:solidFill>
              </a:rPr>
              <a:t>()</a:t>
            </a:r>
          </a:p>
        </p:txBody>
      </p:sp>
      <p:sp>
        <p:nvSpPr>
          <p:cNvPr id="17" name="Rounded Rectangle 16">
            <a:extLst>
              <a:ext uri="{FF2B5EF4-FFF2-40B4-BE49-F238E27FC236}">
                <a16:creationId xmlns:a16="http://schemas.microsoft.com/office/drawing/2014/main" id="{E8C1E10A-B161-594E-81C7-662E9FBDD711}"/>
              </a:ext>
            </a:extLst>
          </p:cNvPr>
          <p:cNvSpPr/>
          <p:nvPr/>
        </p:nvSpPr>
        <p:spPr>
          <a:xfrm>
            <a:off x="9469173" y="4460689"/>
            <a:ext cx="1749287" cy="47321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3733C135-91C9-C54D-9867-EB96243EEAC1}"/>
              </a:ext>
            </a:extLst>
          </p:cNvPr>
          <p:cNvSpPr txBox="1"/>
          <p:nvPr/>
        </p:nvSpPr>
        <p:spPr>
          <a:xfrm>
            <a:off x="9435249" y="4499820"/>
            <a:ext cx="2160701" cy="338554"/>
          </a:xfrm>
          <a:prstGeom prst="rect">
            <a:avLst/>
          </a:prstGeom>
          <a:noFill/>
        </p:spPr>
        <p:txBody>
          <a:bodyPr wrap="square" rtlCol="0">
            <a:spAutoFit/>
          </a:bodyPr>
          <a:lstStyle/>
          <a:p>
            <a:r>
              <a:rPr lang="en-US" sz="1600" dirty="0" err="1"/>
              <a:t>EmbbBlockedRBGs</a:t>
            </a:r>
            <a:endParaRPr lang="en-US" sz="1600" dirty="0"/>
          </a:p>
        </p:txBody>
      </p:sp>
      <p:sp>
        <p:nvSpPr>
          <p:cNvPr id="19" name="TextBox 18">
            <a:extLst>
              <a:ext uri="{FF2B5EF4-FFF2-40B4-BE49-F238E27FC236}">
                <a16:creationId xmlns:a16="http://schemas.microsoft.com/office/drawing/2014/main" id="{C549DD26-374A-6748-8E70-70A523E39A94}"/>
              </a:ext>
            </a:extLst>
          </p:cNvPr>
          <p:cNvSpPr txBox="1"/>
          <p:nvPr/>
        </p:nvSpPr>
        <p:spPr>
          <a:xfrm>
            <a:off x="7468388" y="4511463"/>
            <a:ext cx="2305878" cy="369332"/>
          </a:xfrm>
          <a:prstGeom prst="rect">
            <a:avLst/>
          </a:prstGeom>
          <a:noFill/>
        </p:spPr>
        <p:txBody>
          <a:bodyPr wrap="square" rtlCol="0">
            <a:spAutoFit/>
          </a:bodyPr>
          <a:lstStyle/>
          <a:p>
            <a:pPr algn="ctr"/>
            <a:r>
              <a:rPr lang="en-US" dirty="0" err="1"/>
              <a:t>Embb</a:t>
            </a:r>
            <a:r>
              <a:rPr lang="en-US" dirty="0"/>
              <a:t> Schedular</a:t>
            </a:r>
          </a:p>
        </p:txBody>
      </p:sp>
      <p:sp>
        <p:nvSpPr>
          <p:cNvPr id="20" name="Can 19">
            <a:extLst>
              <a:ext uri="{FF2B5EF4-FFF2-40B4-BE49-F238E27FC236}">
                <a16:creationId xmlns:a16="http://schemas.microsoft.com/office/drawing/2014/main" id="{59E7F988-FF97-1149-BCFB-60A275196DF4}"/>
              </a:ext>
            </a:extLst>
          </p:cNvPr>
          <p:cNvSpPr/>
          <p:nvPr/>
        </p:nvSpPr>
        <p:spPr>
          <a:xfrm>
            <a:off x="3745095" y="2779776"/>
            <a:ext cx="1058485" cy="872889"/>
          </a:xfrm>
          <a:prstGeom prst="can">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9959D986-86E6-AF4F-8F64-D12D4BC797AF}"/>
              </a:ext>
            </a:extLst>
          </p:cNvPr>
          <p:cNvSpPr/>
          <p:nvPr/>
        </p:nvSpPr>
        <p:spPr>
          <a:xfrm>
            <a:off x="4393504" y="1062857"/>
            <a:ext cx="1188920" cy="547928"/>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2B390855-0BFA-614C-9445-1711D4A69525}"/>
              </a:ext>
            </a:extLst>
          </p:cNvPr>
          <p:cNvSpPr/>
          <p:nvPr/>
        </p:nvSpPr>
        <p:spPr>
          <a:xfrm>
            <a:off x="6474626" y="1044054"/>
            <a:ext cx="1093305" cy="547928"/>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a:extLst>
              <a:ext uri="{FF2B5EF4-FFF2-40B4-BE49-F238E27FC236}">
                <a16:creationId xmlns:a16="http://schemas.microsoft.com/office/drawing/2014/main" id="{124A5716-70ED-284F-910C-FD6001265A94}"/>
              </a:ext>
            </a:extLst>
          </p:cNvPr>
          <p:cNvCxnSpPr/>
          <p:nvPr/>
        </p:nvCxnSpPr>
        <p:spPr>
          <a:xfrm>
            <a:off x="5025690" y="238263"/>
            <a:ext cx="0" cy="80016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A9E7203-C28C-984C-94C0-6379AF44D22A}"/>
              </a:ext>
            </a:extLst>
          </p:cNvPr>
          <p:cNvCxnSpPr>
            <a:cxnSpLocks/>
          </p:cNvCxnSpPr>
          <p:nvPr/>
        </p:nvCxnSpPr>
        <p:spPr>
          <a:xfrm>
            <a:off x="7064370" y="332348"/>
            <a:ext cx="3633" cy="71874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A2F9D55-5523-1543-BB36-8FE95D81EF17}"/>
              </a:ext>
            </a:extLst>
          </p:cNvPr>
          <p:cNvSpPr txBox="1"/>
          <p:nvPr/>
        </p:nvSpPr>
        <p:spPr>
          <a:xfrm>
            <a:off x="4417291" y="1145054"/>
            <a:ext cx="1269958" cy="369332"/>
          </a:xfrm>
          <a:prstGeom prst="rect">
            <a:avLst/>
          </a:prstGeom>
          <a:noFill/>
        </p:spPr>
        <p:txBody>
          <a:bodyPr wrap="square" rtlCol="0">
            <a:spAutoFit/>
          </a:bodyPr>
          <a:lstStyle/>
          <a:p>
            <a:r>
              <a:rPr lang="en-US" dirty="0"/>
              <a:t>UE-1 flow</a:t>
            </a:r>
          </a:p>
        </p:txBody>
      </p:sp>
      <p:sp>
        <p:nvSpPr>
          <p:cNvPr id="27" name="TextBox 26">
            <a:extLst>
              <a:ext uri="{FF2B5EF4-FFF2-40B4-BE49-F238E27FC236}">
                <a16:creationId xmlns:a16="http://schemas.microsoft.com/office/drawing/2014/main" id="{75AF26AA-A326-8642-A925-E505D4CE13B3}"/>
              </a:ext>
            </a:extLst>
          </p:cNvPr>
          <p:cNvSpPr txBox="1"/>
          <p:nvPr/>
        </p:nvSpPr>
        <p:spPr>
          <a:xfrm>
            <a:off x="6512527" y="1122875"/>
            <a:ext cx="1269958" cy="369332"/>
          </a:xfrm>
          <a:prstGeom prst="rect">
            <a:avLst/>
          </a:prstGeom>
          <a:noFill/>
        </p:spPr>
        <p:txBody>
          <a:bodyPr wrap="square" rtlCol="0">
            <a:spAutoFit/>
          </a:bodyPr>
          <a:lstStyle/>
          <a:p>
            <a:r>
              <a:rPr lang="en-US" dirty="0"/>
              <a:t>UE-2 flow</a:t>
            </a:r>
          </a:p>
        </p:txBody>
      </p:sp>
      <p:sp>
        <p:nvSpPr>
          <p:cNvPr id="28" name="TextBox 27">
            <a:extLst>
              <a:ext uri="{FF2B5EF4-FFF2-40B4-BE49-F238E27FC236}">
                <a16:creationId xmlns:a16="http://schemas.microsoft.com/office/drawing/2014/main" id="{42BD98BD-FF66-BF48-8663-258768425E8F}"/>
              </a:ext>
            </a:extLst>
          </p:cNvPr>
          <p:cNvSpPr txBox="1"/>
          <p:nvPr/>
        </p:nvSpPr>
        <p:spPr>
          <a:xfrm>
            <a:off x="5831696" y="1156769"/>
            <a:ext cx="1005840" cy="369332"/>
          </a:xfrm>
          <a:prstGeom prst="rect">
            <a:avLst/>
          </a:prstGeom>
          <a:noFill/>
        </p:spPr>
        <p:txBody>
          <a:bodyPr wrap="square" rtlCol="0">
            <a:spAutoFit/>
          </a:bodyPr>
          <a:lstStyle/>
          <a:p>
            <a:r>
              <a:rPr lang="en-US" dirty="0"/>
              <a:t>…</a:t>
            </a:r>
          </a:p>
        </p:txBody>
      </p:sp>
      <p:cxnSp>
        <p:nvCxnSpPr>
          <p:cNvPr id="30" name="Straight Arrow Connector 29">
            <a:extLst>
              <a:ext uri="{FF2B5EF4-FFF2-40B4-BE49-F238E27FC236}">
                <a16:creationId xmlns:a16="http://schemas.microsoft.com/office/drawing/2014/main" id="{7261EC61-5CFA-5446-B739-99C67534E27C}"/>
              </a:ext>
            </a:extLst>
          </p:cNvPr>
          <p:cNvCxnSpPr>
            <a:cxnSpLocks/>
            <a:stCxn id="21" idx="2"/>
            <a:endCxn id="20" idx="1"/>
          </p:cNvCxnSpPr>
          <p:nvPr/>
        </p:nvCxnSpPr>
        <p:spPr>
          <a:xfrm flipH="1">
            <a:off x="4274338" y="1610785"/>
            <a:ext cx="713626" cy="11689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05B34BC-E266-5843-9EFE-89FF5330C76B}"/>
              </a:ext>
            </a:extLst>
          </p:cNvPr>
          <p:cNvCxnSpPr>
            <a:cxnSpLocks/>
            <a:stCxn id="22" idx="2"/>
          </p:cNvCxnSpPr>
          <p:nvPr/>
        </p:nvCxnSpPr>
        <p:spPr>
          <a:xfrm flipH="1">
            <a:off x="4597038" y="1591982"/>
            <a:ext cx="2424241" cy="10275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CFEFE38-2135-374E-8090-5D3FD43E7A4B}"/>
              </a:ext>
            </a:extLst>
          </p:cNvPr>
          <p:cNvCxnSpPr>
            <a:cxnSpLocks/>
          </p:cNvCxnSpPr>
          <p:nvPr/>
        </p:nvCxnSpPr>
        <p:spPr>
          <a:xfrm flipH="1">
            <a:off x="5462017" y="3697239"/>
            <a:ext cx="769785" cy="76345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29E79F8-EB4D-654A-9921-B377EC36F052}"/>
              </a:ext>
            </a:extLst>
          </p:cNvPr>
          <p:cNvCxnSpPr>
            <a:cxnSpLocks/>
          </p:cNvCxnSpPr>
          <p:nvPr/>
        </p:nvCxnSpPr>
        <p:spPr>
          <a:xfrm>
            <a:off x="7796679" y="3717976"/>
            <a:ext cx="1850685" cy="732311"/>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A3998F5-77B8-4B4D-9AEA-9BC94FECDE0D}"/>
              </a:ext>
            </a:extLst>
          </p:cNvPr>
          <p:cNvSpPr txBox="1"/>
          <p:nvPr/>
        </p:nvSpPr>
        <p:spPr>
          <a:xfrm>
            <a:off x="3611109" y="3048235"/>
            <a:ext cx="1241182" cy="523220"/>
          </a:xfrm>
          <a:prstGeom prst="rect">
            <a:avLst/>
          </a:prstGeom>
          <a:noFill/>
        </p:spPr>
        <p:txBody>
          <a:bodyPr wrap="square" rtlCol="0">
            <a:spAutoFit/>
          </a:bodyPr>
          <a:lstStyle/>
          <a:p>
            <a:pPr algn="ctr"/>
            <a:r>
              <a:rPr lang="en-US" sz="1400" dirty="0"/>
              <a:t>Real time  UE Buffer Stats</a:t>
            </a:r>
          </a:p>
        </p:txBody>
      </p:sp>
      <p:cxnSp>
        <p:nvCxnSpPr>
          <p:cNvPr id="45" name="Straight Arrow Connector 44">
            <a:extLst>
              <a:ext uri="{FF2B5EF4-FFF2-40B4-BE49-F238E27FC236}">
                <a16:creationId xmlns:a16="http://schemas.microsoft.com/office/drawing/2014/main" id="{A16BCAFB-2123-DF41-B732-BFFA161CB43A}"/>
              </a:ext>
            </a:extLst>
          </p:cNvPr>
          <p:cNvCxnSpPr>
            <a:cxnSpLocks/>
            <a:endCxn id="8" idx="1"/>
          </p:cNvCxnSpPr>
          <p:nvPr/>
        </p:nvCxnSpPr>
        <p:spPr>
          <a:xfrm flipV="1">
            <a:off x="4852291" y="3064566"/>
            <a:ext cx="409848" cy="111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501D23F1-E98E-824A-BB0B-7AB46B1777D6}"/>
              </a:ext>
            </a:extLst>
          </p:cNvPr>
          <p:cNvCxnSpPr>
            <a:stCxn id="9" idx="1"/>
            <a:endCxn id="39" idx="1"/>
          </p:cNvCxnSpPr>
          <p:nvPr/>
        </p:nvCxnSpPr>
        <p:spPr>
          <a:xfrm rot="10800000" flipH="1">
            <a:off x="2779775" y="3309846"/>
            <a:ext cx="831333" cy="1753539"/>
          </a:xfrm>
          <a:prstGeom prst="bentConnector3">
            <a:avLst>
              <a:gd name="adj1" fmla="val -27498"/>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C651A65-DECE-3D48-AF2F-C31E3203880A}"/>
              </a:ext>
            </a:extLst>
          </p:cNvPr>
          <p:cNvCxnSpPr>
            <a:cxnSpLocks/>
            <a:stCxn id="15" idx="3"/>
            <a:endCxn id="4" idx="3"/>
          </p:cNvCxnSpPr>
          <p:nvPr/>
        </p:nvCxnSpPr>
        <p:spPr>
          <a:xfrm flipH="1" flipV="1">
            <a:off x="9412226" y="3129580"/>
            <a:ext cx="2243060" cy="1949519"/>
          </a:xfrm>
          <a:prstGeom prst="bentConnector3">
            <a:avLst>
              <a:gd name="adj1" fmla="val -1019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Down Arrow 56">
            <a:extLst>
              <a:ext uri="{FF2B5EF4-FFF2-40B4-BE49-F238E27FC236}">
                <a16:creationId xmlns:a16="http://schemas.microsoft.com/office/drawing/2014/main" id="{440906F6-C876-344B-ACDC-D27F616D04AE}"/>
              </a:ext>
            </a:extLst>
          </p:cNvPr>
          <p:cNvSpPr/>
          <p:nvPr/>
        </p:nvSpPr>
        <p:spPr>
          <a:xfrm>
            <a:off x="7375476" y="4031500"/>
            <a:ext cx="197777" cy="2190405"/>
          </a:xfrm>
          <a:prstGeom prst="downArrow">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7E91BC02-7F68-3345-86B1-25A3AC01F3AB}"/>
              </a:ext>
            </a:extLst>
          </p:cNvPr>
          <p:cNvSpPr/>
          <p:nvPr/>
        </p:nvSpPr>
        <p:spPr>
          <a:xfrm>
            <a:off x="4638248" y="6220953"/>
            <a:ext cx="5481112" cy="595339"/>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829DAA7F-41F3-824A-83A7-6D13D37A8859}"/>
              </a:ext>
            </a:extLst>
          </p:cNvPr>
          <p:cNvSpPr txBox="1"/>
          <p:nvPr/>
        </p:nvSpPr>
        <p:spPr>
          <a:xfrm>
            <a:off x="7629074" y="6333956"/>
            <a:ext cx="1093304" cy="369332"/>
          </a:xfrm>
          <a:prstGeom prst="rect">
            <a:avLst/>
          </a:prstGeom>
          <a:noFill/>
        </p:spPr>
        <p:txBody>
          <a:bodyPr wrap="square" rtlCol="0">
            <a:spAutoFit/>
          </a:bodyPr>
          <a:lstStyle/>
          <a:p>
            <a:r>
              <a:rPr lang="en-US" dirty="0"/>
              <a:t>PHY</a:t>
            </a:r>
          </a:p>
        </p:txBody>
      </p:sp>
      <p:sp>
        <p:nvSpPr>
          <p:cNvPr id="60" name="TextBox 59">
            <a:extLst>
              <a:ext uri="{FF2B5EF4-FFF2-40B4-BE49-F238E27FC236}">
                <a16:creationId xmlns:a16="http://schemas.microsoft.com/office/drawing/2014/main" id="{147E6880-B87F-8F48-9DA1-FCE7E7348E52}"/>
              </a:ext>
            </a:extLst>
          </p:cNvPr>
          <p:cNvSpPr txBox="1"/>
          <p:nvPr/>
        </p:nvSpPr>
        <p:spPr>
          <a:xfrm>
            <a:off x="3333701" y="1938985"/>
            <a:ext cx="2489651" cy="369332"/>
          </a:xfrm>
          <a:prstGeom prst="rect">
            <a:avLst/>
          </a:prstGeom>
          <a:noFill/>
        </p:spPr>
        <p:txBody>
          <a:bodyPr wrap="square" rtlCol="0">
            <a:spAutoFit/>
          </a:bodyPr>
          <a:lstStyle/>
          <a:p>
            <a:r>
              <a:rPr lang="en-US" dirty="0" err="1"/>
              <a:t>ReportBufferUpdate</a:t>
            </a:r>
            <a:r>
              <a:rPr lang="en-US" dirty="0"/>
              <a:t>()</a:t>
            </a:r>
          </a:p>
        </p:txBody>
      </p:sp>
      <p:cxnSp>
        <p:nvCxnSpPr>
          <p:cNvPr id="62" name="Straight Arrow Connector 61">
            <a:extLst>
              <a:ext uri="{FF2B5EF4-FFF2-40B4-BE49-F238E27FC236}">
                <a16:creationId xmlns:a16="http://schemas.microsoft.com/office/drawing/2014/main" id="{F917D898-A5B6-FB40-B027-656969892874}"/>
              </a:ext>
            </a:extLst>
          </p:cNvPr>
          <p:cNvCxnSpPr>
            <a:stCxn id="12" idx="2"/>
          </p:cNvCxnSpPr>
          <p:nvPr/>
        </p:nvCxnSpPr>
        <p:spPr>
          <a:xfrm flipH="1">
            <a:off x="5352271" y="4955419"/>
            <a:ext cx="1" cy="2405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0085EF9-A66A-BE49-859B-348EC8AF7FCE}"/>
              </a:ext>
            </a:extLst>
          </p:cNvPr>
          <p:cNvCxnSpPr/>
          <p:nvPr/>
        </p:nvCxnSpPr>
        <p:spPr>
          <a:xfrm flipH="1">
            <a:off x="10029369" y="4901044"/>
            <a:ext cx="1" cy="2405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4" name="Down Arrow 63">
            <a:extLst>
              <a:ext uri="{FF2B5EF4-FFF2-40B4-BE49-F238E27FC236}">
                <a16:creationId xmlns:a16="http://schemas.microsoft.com/office/drawing/2014/main" id="{CC4D334E-2440-414E-8E54-27F601F34A65}"/>
              </a:ext>
            </a:extLst>
          </p:cNvPr>
          <p:cNvSpPr/>
          <p:nvPr/>
        </p:nvSpPr>
        <p:spPr>
          <a:xfrm rot="10800000">
            <a:off x="7049578" y="4001518"/>
            <a:ext cx="197777" cy="2190405"/>
          </a:xfrm>
          <a:prstGeom prst="downArrow">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55AA25B9-1D5F-EC42-AEA4-BB0C6D42394A}"/>
              </a:ext>
            </a:extLst>
          </p:cNvPr>
          <p:cNvSpPr txBox="1"/>
          <p:nvPr/>
        </p:nvSpPr>
        <p:spPr>
          <a:xfrm rot="16200000">
            <a:off x="5689088" y="4741106"/>
            <a:ext cx="2493855" cy="369332"/>
          </a:xfrm>
          <a:prstGeom prst="rect">
            <a:avLst/>
          </a:prstGeom>
          <a:noFill/>
        </p:spPr>
        <p:txBody>
          <a:bodyPr wrap="square" rtlCol="0">
            <a:spAutoFit/>
          </a:bodyPr>
          <a:lstStyle/>
          <a:p>
            <a:r>
              <a:rPr lang="en-US" dirty="0" err="1"/>
              <a:t>SchedulingTrigger</a:t>
            </a:r>
            <a:r>
              <a:rPr lang="en-US" dirty="0"/>
              <a:t>/TTI</a:t>
            </a:r>
          </a:p>
        </p:txBody>
      </p:sp>
      <p:sp>
        <p:nvSpPr>
          <p:cNvPr id="66" name="TextBox 65">
            <a:extLst>
              <a:ext uri="{FF2B5EF4-FFF2-40B4-BE49-F238E27FC236}">
                <a16:creationId xmlns:a16="http://schemas.microsoft.com/office/drawing/2014/main" id="{1B82C3AE-D815-4746-8247-FE164D1D8116}"/>
              </a:ext>
            </a:extLst>
          </p:cNvPr>
          <p:cNvSpPr txBox="1"/>
          <p:nvPr/>
        </p:nvSpPr>
        <p:spPr>
          <a:xfrm>
            <a:off x="4635793" y="3880178"/>
            <a:ext cx="2489651" cy="369332"/>
          </a:xfrm>
          <a:prstGeom prst="rect">
            <a:avLst/>
          </a:prstGeom>
          <a:noFill/>
        </p:spPr>
        <p:txBody>
          <a:bodyPr wrap="square" rtlCol="0">
            <a:spAutoFit/>
          </a:bodyPr>
          <a:lstStyle/>
          <a:p>
            <a:r>
              <a:rPr lang="en-US" dirty="0" err="1"/>
              <a:t>SetBlockedRbgs</a:t>
            </a:r>
            <a:r>
              <a:rPr lang="en-US" dirty="0"/>
              <a:t>()</a:t>
            </a:r>
          </a:p>
        </p:txBody>
      </p:sp>
      <p:sp>
        <p:nvSpPr>
          <p:cNvPr id="67" name="TextBox 66">
            <a:extLst>
              <a:ext uri="{FF2B5EF4-FFF2-40B4-BE49-F238E27FC236}">
                <a16:creationId xmlns:a16="http://schemas.microsoft.com/office/drawing/2014/main" id="{03ACFD2C-F4D7-6C4F-8BE4-95A8EB32522A}"/>
              </a:ext>
            </a:extLst>
          </p:cNvPr>
          <p:cNvSpPr txBox="1"/>
          <p:nvPr/>
        </p:nvSpPr>
        <p:spPr>
          <a:xfrm>
            <a:off x="8284939" y="3946896"/>
            <a:ext cx="2489651" cy="369332"/>
          </a:xfrm>
          <a:prstGeom prst="rect">
            <a:avLst/>
          </a:prstGeom>
          <a:noFill/>
        </p:spPr>
        <p:txBody>
          <a:bodyPr wrap="square" rtlCol="0">
            <a:spAutoFit/>
          </a:bodyPr>
          <a:lstStyle/>
          <a:p>
            <a:r>
              <a:rPr lang="en-US" dirty="0" err="1"/>
              <a:t>SetBlockedRbgs</a:t>
            </a:r>
            <a:r>
              <a:rPr lang="en-US" dirty="0"/>
              <a:t>()</a:t>
            </a:r>
          </a:p>
        </p:txBody>
      </p:sp>
      <p:sp>
        <p:nvSpPr>
          <p:cNvPr id="68" name="TextBox 67">
            <a:extLst>
              <a:ext uri="{FF2B5EF4-FFF2-40B4-BE49-F238E27FC236}">
                <a16:creationId xmlns:a16="http://schemas.microsoft.com/office/drawing/2014/main" id="{FCD0A948-9F7F-EB43-BD3D-60A37E764F56}"/>
              </a:ext>
            </a:extLst>
          </p:cNvPr>
          <p:cNvSpPr txBox="1"/>
          <p:nvPr/>
        </p:nvSpPr>
        <p:spPr>
          <a:xfrm>
            <a:off x="4970546" y="4889198"/>
            <a:ext cx="2489651" cy="307777"/>
          </a:xfrm>
          <a:prstGeom prst="rect">
            <a:avLst/>
          </a:prstGeom>
          <a:noFill/>
        </p:spPr>
        <p:txBody>
          <a:bodyPr wrap="square" rtlCol="0">
            <a:spAutoFit/>
          </a:bodyPr>
          <a:lstStyle/>
          <a:p>
            <a:pPr algn="ctr"/>
            <a:r>
              <a:rPr lang="en-US" sz="1400" dirty="0" err="1"/>
              <a:t>ReadBlockedRbgs</a:t>
            </a:r>
            <a:r>
              <a:rPr lang="en-US" sz="1400" dirty="0"/>
              <a:t>()</a:t>
            </a:r>
          </a:p>
        </p:txBody>
      </p:sp>
      <p:sp>
        <p:nvSpPr>
          <p:cNvPr id="69" name="TextBox 68">
            <a:extLst>
              <a:ext uri="{FF2B5EF4-FFF2-40B4-BE49-F238E27FC236}">
                <a16:creationId xmlns:a16="http://schemas.microsoft.com/office/drawing/2014/main" id="{85B092D4-E125-C347-97E9-1A680FCBAA4C}"/>
              </a:ext>
            </a:extLst>
          </p:cNvPr>
          <p:cNvSpPr txBox="1"/>
          <p:nvPr/>
        </p:nvSpPr>
        <p:spPr>
          <a:xfrm>
            <a:off x="9702349" y="4870663"/>
            <a:ext cx="2489651" cy="307777"/>
          </a:xfrm>
          <a:prstGeom prst="rect">
            <a:avLst/>
          </a:prstGeom>
          <a:noFill/>
        </p:spPr>
        <p:txBody>
          <a:bodyPr wrap="square" rtlCol="0">
            <a:spAutoFit/>
          </a:bodyPr>
          <a:lstStyle/>
          <a:p>
            <a:pPr algn="ctr"/>
            <a:r>
              <a:rPr lang="en-US" sz="1400" dirty="0" err="1"/>
              <a:t>ReadBlockedRbgs</a:t>
            </a:r>
            <a:r>
              <a:rPr lang="en-US" sz="1400" dirty="0"/>
              <a:t>()</a:t>
            </a:r>
          </a:p>
        </p:txBody>
      </p:sp>
      <p:sp>
        <p:nvSpPr>
          <p:cNvPr id="70" name="TextBox 69">
            <a:extLst>
              <a:ext uri="{FF2B5EF4-FFF2-40B4-BE49-F238E27FC236}">
                <a16:creationId xmlns:a16="http://schemas.microsoft.com/office/drawing/2014/main" id="{4C45F3CE-6E63-7641-B305-7BC297244837}"/>
              </a:ext>
            </a:extLst>
          </p:cNvPr>
          <p:cNvSpPr txBox="1"/>
          <p:nvPr/>
        </p:nvSpPr>
        <p:spPr>
          <a:xfrm rot="16200000">
            <a:off x="6811622" y="4683457"/>
            <a:ext cx="992199" cy="369332"/>
          </a:xfrm>
          <a:prstGeom prst="rect">
            <a:avLst/>
          </a:prstGeom>
          <a:noFill/>
        </p:spPr>
        <p:txBody>
          <a:bodyPr wrap="square" rtlCol="0">
            <a:spAutoFit/>
          </a:bodyPr>
          <a:lstStyle/>
          <a:p>
            <a:r>
              <a:rPr lang="en-US" dirty="0"/>
              <a:t>Data</a:t>
            </a:r>
          </a:p>
        </p:txBody>
      </p:sp>
      <p:sp>
        <p:nvSpPr>
          <p:cNvPr id="77" name="TextBox 76">
            <a:extLst>
              <a:ext uri="{FF2B5EF4-FFF2-40B4-BE49-F238E27FC236}">
                <a16:creationId xmlns:a16="http://schemas.microsoft.com/office/drawing/2014/main" id="{A0231D16-8EF3-4A4D-A348-9A940F390C35}"/>
              </a:ext>
            </a:extLst>
          </p:cNvPr>
          <p:cNvSpPr txBox="1"/>
          <p:nvPr/>
        </p:nvSpPr>
        <p:spPr>
          <a:xfrm>
            <a:off x="1936267" y="3853676"/>
            <a:ext cx="2194190" cy="338554"/>
          </a:xfrm>
          <a:prstGeom prst="rect">
            <a:avLst/>
          </a:prstGeom>
          <a:noFill/>
        </p:spPr>
        <p:txBody>
          <a:bodyPr wrap="square" rtlCol="0">
            <a:spAutoFit/>
          </a:bodyPr>
          <a:lstStyle/>
          <a:p>
            <a:r>
              <a:rPr lang="en-US" sz="1600" dirty="0" err="1"/>
              <a:t>DoSchedDlConfigInd</a:t>
            </a:r>
            <a:r>
              <a:rPr lang="en-US" sz="1600" dirty="0"/>
              <a:t>()</a:t>
            </a:r>
          </a:p>
        </p:txBody>
      </p:sp>
      <p:cxnSp>
        <p:nvCxnSpPr>
          <p:cNvPr id="91" name="Straight Connector 90">
            <a:extLst>
              <a:ext uri="{FF2B5EF4-FFF2-40B4-BE49-F238E27FC236}">
                <a16:creationId xmlns:a16="http://schemas.microsoft.com/office/drawing/2014/main" id="{E789564A-58E7-2945-947D-177A152F8B19}"/>
              </a:ext>
            </a:extLst>
          </p:cNvPr>
          <p:cNvCxnSpPr/>
          <p:nvPr/>
        </p:nvCxnSpPr>
        <p:spPr>
          <a:xfrm flipV="1">
            <a:off x="1906074" y="2779775"/>
            <a:ext cx="0" cy="258444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ADA141A-B854-C64F-8421-73D130FDD826}"/>
              </a:ext>
            </a:extLst>
          </p:cNvPr>
          <p:cNvCxnSpPr/>
          <p:nvPr/>
        </p:nvCxnSpPr>
        <p:spPr>
          <a:xfrm>
            <a:off x="1906074" y="2779775"/>
            <a:ext cx="170503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332BF09-14A0-AE47-9EED-11104D43CC6D}"/>
              </a:ext>
            </a:extLst>
          </p:cNvPr>
          <p:cNvCxnSpPr/>
          <p:nvPr/>
        </p:nvCxnSpPr>
        <p:spPr>
          <a:xfrm>
            <a:off x="1906074" y="5380335"/>
            <a:ext cx="852517" cy="0"/>
          </a:xfrm>
          <a:prstGeom prst="line">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A6D4CD89-08C9-4F4D-B3C3-150880F0A0FD}"/>
              </a:ext>
            </a:extLst>
          </p:cNvPr>
          <p:cNvSpPr txBox="1"/>
          <p:nvPr/>
        </p:nvSpPr>
        <p:spPr>
          <a:xfrm>
            <a:off x="574812" y="5352123"/>
            <a:ext cx="2281313" cy="369332"/>
          </a:xfrm>
          <a:prstGeom prst="rect">
            <a:avLst/>
          </a:prstGeom>
          <a:noFill/>
        </p:spPr>
        <p:txBody>
          <a:bodyPr wrap="square" rtlCol="0">
            <a:spAutoFit/>
          </a:bodyPr>
          <a:lstStyle/>
          <a:p>
            <a:r>
              <a:rPr lang="en-US" dirty="0" err="1"/>
              <a:t>SchedDlCqiInfoReq</a:t>
            </a:r>
            <a:r>
              <a:rPr lang="en-US" dirty="0"/>
              <a:t>()</a:t>
            </a:r>
          </a:p>
        </p:txBody>
      </p:sp>
    </p:spTree>
    <p:extLst>
      <p:ext uri="{BB962C8B-B14F-4D97-AF65-F5344CB8AC3E}">
        <p14:creationId xmlns:p14="http://schemas.microsoft.com/office/powerpoint/2010/main" val="1624192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6278-7A36-9044-A9B2-15D08D72103A}"/>
              </a:ext>
            </a:extLst>
          </p:cNvPr>
          <p:cNvSpPr>
            <a:spLocks noGrp="1"/>
          </p:cNvSpPr>
          <p:nvPr>
            <p:ph type="title"/>
          </p:nvPr>
        </p:nvSpPr>
        <p:spPr/>
        <p:txBody>
          <a:bodyPr/>
          <a:lstStyle/>
          <a:p>
            <a:r>
              <a:rPr lang="en-US" dirty="0"/>
              <a:t>Simulation Settings</a:t>
            </a:r>
          </a:p>
        </p:txBody>
      </p:sp>
      <p:sp>
        <p:nvSpPr>
          <p:cNvPr id="3" name="Content Placeholder 2">
            <a:extLst>
              <a:ext uri="{FF2B5EF4-FFF2-40B4-BE49-F238E27FC236}">
                <a16:creationId xmlns:a16="http://schemas.microsoft.com/office/drawing/2014/main" id="{25C45ABB-D09E-3A41-A902-CED747239596}"/>
              </a:ext>
            </a:extLst>
          </p:cNvPr>
          <p:cNvSpPr>
            <a:spLocks noGrp="1"/>
          </p:cNvSpPr>
          <p:nvPr>
            <p:ph idx="1"/>
          </p:nvPr>
        </p:nvSpPr>
        <p:spPr/>
        <p:txBody>
          <a:bodyPr/>
          <a:lstStyle/>
          <a:p>
            <a:r>
              <a:rPr lang="en-US" dirty="0"/>
              <a:t>RB Control Frequency : {10, 5} TTIs</a:t>
            </a:r>
          </a:p>
          <a:p>
            <a:r>
              <a:rPr lang="en-US" dirty="0"/>
              <a:t>Exponential averaging time-window parameter : 99, alpha ~ 0.989</a:t>
            </a:r>
          </a:p>
          <a:p>
            <a:r>
              <a:rPr lang="en-US" dirty="0"/>
              <a:t>Minimum </a:t>
            </a:r>
            <a:r>
              <a:rPr lang="en-US" dirty="0" err="1"/>
              <a:t>Embb</a:t>
            </a:r>
            <a:r>
              <a:rPr lang="en-US" dirty="0"/>
              <a:t> Policy </a:t>
            </a:r>
            <a:r>
              <a:rPr lang="en-US" dirty="0" err="1"/>
              <a:t>Rbg</a:t>
            </a:r>
            <a:r>
              <a:rPr lang="en-US" dirty="0"/>
              <a:t> Size : {0, 1, 3}</a:t>
            </a:r>
          </a:p>
          <a:p>
            <a:r>
              <a:rPr lang="en-US" dirty="0"/>
              <a:t>Traffic :  Full Buffer Model </a:t>
            </a:r>
          </a:p>
          <a:p>
            <a:endParaRPr lang="en-US" dirty="0"/>
          </a:p>
        </p:txBody>
      </p:sp>
    </p:spTree>
    <p:extLst>
      <p:ext uri="{BB962C8B-B14F-4D97-AF65-F5344CB8AC3E}">
        <p14:creationId xmlns:p14="http://schemas.microsoft.com/office/powerpoint/2010/main" val="3492820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C2E4F-6D4B-E241-94CA-F3D17273107B}"/>
              </a:ext>
            </a:extLst>
          </p:cNvPr>
          <p:cNvSpPr>
            <a:spLocks noGrp="1"/>
          </p:cNvSpPr>
          <p:nvPr>
            <p:ph type="title"/>
          </p:nvPr>
        </p:nvSpPr>
        <p:spPr>
          <a:xfrm>
            <a:off x="440088" y="-322774"/>
            <a:ext cx="10515600" cy="1325563"/>
          </a:xfrm>
        </p:spPr>
        <p:txBody>
          <a:bodyPr/>
          <a:lstStyle/>
          <a:p>
            <a:r>
              <a:rPr lang="en-US" dirty="0"/>
              <a:t>Problem</a:t>
            </a:r>
          </a:p>
        </p:txBody>
      </p:sp>
      <p:sp>
        <p:nvSpPr>
          <p:cNvPr id="3" name="Content Placeholder 2">
            <a:extLst>
              <a:ext uri="{FF2B5EF4-FFF2-40B4-BE49-F238E27FC236}">
                <a16:creationId xmlns:a16="http://schemas.microsoft.com/office/drawing/2014/main" id="{2CC3F548-3C46-054A-A894-47E2F290669D}"/>
              </a:ext>
            </a:extLst>
          </p:cNvPr>
          <p:cNvSpPr>
            <a:spLocks noGrp="1"/>
          </p:cNvSpPr>
          <p:nvPr>
            <p:ph idx="1"/>
          </p:nvPr>
        </p:nvSpPr>
        <p:spPr>
          <a:xfrm>
            <a:off x="440088" y="875468"/>
            <a:ext cx="10913712" cy="5860998"/>
          </a:xfrm>
        </p:spPr>
        <p:txBody>
          <a:bodyPr>
            <a:normAutofit fontScale="85000" lnSpcReduction="20000"/>
          </a:bodyPr>
          <a:lstStyle/>
          <a:p>
            <a:r>
              <a:rPr lang="en-US" dirty="0"/>
              <a:t>Joint scheduling is a difficult problem, schedulers optimized for one type of traffic is easier but tradeoff utilization. </a:t>
            </a:r>
          </a:p>
          <a:p>
            <a:pPr lvl="1"/>
            <a:r>
              <a:rPr lang="en-US" dirty="0"/>
              <a:t>With URLLC complex Pre-emption/Puncturing and DCI notification is required and </a:t>
            </a:r>
            <a:r>
              <a:rPr lang="en-US" dirty="0" err="1"/>
              <a:t>Embb</a:t>
            </a:r>
            <a:r>
              <a:rPr lang="en-US" dirty="0"/>
              <a:t> HARQ is affected requiring re-transmission</a:t>
            </a:r>
          </a:p>
          <a:p>
            <a:pPr lvl="1"/>
            <a:r>
              <a:rPr lang="en-US" dirty="0"/>
              <a:t>This invention tries to improve utilization while keeping the simplicity of keeping separate schedulers while allowing real-time interaction</a:t>
            </a:r>
          </a:p>
          <a:p>
            <a:pPr lvl="1"/>
            <a:r>
              <a:rPr lang="en-US" dirty="0"/>
              <a:t>Significant literature addressing this</a:t>
            </a:r>
          </a:p>
          <a:p>
            <a:endParaRPr lang="en-US" dirty="0"/>
          </a:p>
          <a:p>
            <a:r>
              <a:rPr lang="en-US" dirty="0"/>
              <a:t>Disjoint scheduling </a:t>
            </a:r>
          </a:p>
          <a:p>
            <a:pPr lvl="1"/>
            <a:r>
              <a:rPr lang="en-US" dirty="0"/>
              <a:t>In this approach, the DUs managing different slice traffic could interact in near real-time to exchange slice level traffic statistics with other DUs and agree on a spectrum resource sharing considering the Priority among of the different slices.	</a:t>
            </a:r>
          </a:p>
          <a:p>
            <a:pPr lvl="1"/>
            <a:r>
              <a:rPr lang="en-US" dirty="0"/>
              <a:t>DSS operates at the RAT level, here we exploit this idea at the slice level among DUs</a:t>
            </a:r>
          </a:p>
          <a:p>
            <a:pPr marL="0" indent="0">
              <a:buNone/>
            </a:pPr>
            <a:endParaRPr lang="en-US" dirty="0">
              <a:sym typeface="Wingdings" pitchFamily="2" charset="2"/>
            </a:endParaRPr>
          </a:p>
          <a:p>
            <a:pPr>
              <a:buFont typeface="Wingdings" pitchFamily="2" charset="2"/>
              <a:buChar char="à"/>
            </a:pPr>
            <a:r>
              <a:rPr lang="en-US" dirty="0">
                <a:solidFill>
                  <a:srgbClr val="FF0000"/>
                </a:solidFill>
                <a:sym typeface="Wingdings" pitchFamily="2" charset="2"/>
              </a:rPr>
              <a:t>The invention solves the problem of enabling multiple DU handling different Slice traffic (e.g. PODs in the same server) to interact in </a:t>
            </a:r>
            <a:r>
              <a:rPr lang="en-US" dirty="0" err="1">
                <a:solidFill>
                  <a:srgbClr val="FF0000"/>
                </a:solidFill>
                <a:sym typeface="Wingdings" pitchFamily="2" charset="2"/>
              </a:rPr>
              <a:t>realtime</a:t>
            </a:r>
            <a:r>
              <a:rPr lang="en-US" dirty="0">
                <a:solidFill>
                  <a:srgbClr val="FF0000"/>
                </a:solidFill>
                <a:sym typeface="Wingdings" pitchFamily="2" charset="2"/>
              </a:rPr>
              <a:t> and agreeing on a PRB resource distribution using the algorithm proposed in the invention.</a:t>
            </a:r>
          </a:p>
          <a:p>
            <a:pPr>
              <a:buFont typeface="Wingdings" pitchFamily="2" charset="2"/>
              <a:buChar char="à"/>
            </a:pPr>
            <a:r>
              <a:rPr lang="en-US" dirty="0">
                <a:solidFill>
                  <a:srgbClr val="FF0000"/>
                </a:solidFill>
                <a:sym typeface="Wingdings" pitchFamily="2" charset="2"/>
              </a:rPr>
              <a:t>The algorithm can also be operated in a centralized manner</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27871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8D21-7E56-404B-B324-3F3CA777A2DE}"/>
              </a:ext>
            </a:extLst>
          </p:cNvPr>
          <p:cNvSpPr>
            <a:spLocks noGrp="1"/>
          </p:cNvSpPr>
          <p:nvPr>
            <p:ph type="title"/>
          </p:nvPr>
        </p:nvSpPr>
        <p:spPr>
          <a:xfrm>
            <a:off x="147276" y="40188"/>
            <a:ext cx="11386356" cy="1232027"/>
          </a:xfrm>
        </p:spPr>
        <p:txBody>
          <a:bodyPr>
            <a:noAutofit/>
          </a:bodyPr>
          <a:lstStyle/>
          <a:p>
            <a:r>
              <a:rPr lang="en-US" sz="3600" dirty="0"/>
              <a:t>Case 1 : Congested Mode, with  </a:t>
            </a:r>
            <a:r>
              <a:rPr lang="en-US" sz="3600" dirty="0" err="1"/>
              <a:t>Embb</a:t>
            </a:r>
            <a:r>
              <a:rPr lang="en-US" sz="3600" dirty="0"/>
              <a:t> Policy Reservation =</a:t>
            </a:r>
            <a:r>
              <a:rPr lang="en-US" sz="3600" dirty="0">
                <a:solidFill>
                  <a:srgbClr val="FF0000"/>
                </a:solidFill>
              </a:rPr>
              <a:t>0</a:t>
            </a:r>
            <a:br>
              <a:rPr lang="en-US" sz="3600" dirty="0">
                <a:solidFill>
                  <a:srgbClr val="FF0000"/>
                </a:solidFill>
              </a:rPr>
            </a:br>
            <a:r>
              <a:rPr lang="en-US" sz="3600" dirty="0"/>
              <a:t> </a:t>
            </a:r>
          </a:p>
        </p:txBody>
      </p:sp>
      <p:sp>
        <p:nvSpPr>
          <p:cNvPr id="4" name="TextBox 3">
            <a:extLst>
              <a:ext uri="{FF2B5EF4-FFF2-40B4-BE49-F238E27FC236}">
                <a16:creationId xmlns:a16="http://schemas.microsoft.com/office/drawing/2014/main" id="{59E97990-CF0B-2244-81D5-9FE7BB691D92}"/>
              </a:ext>
            </a:extLst>
          </p:cNvPr>
          <p:cNvSpPr txBox="1"/>
          <p:nvPr/>
        </p:nvSpPr>
        <p:spPr>
          <a:xfrm>
            <a:off x="9324130" y="823894"/>
            <a:ext cx="2720594" cy="2677656"/>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400" dirty="0"/>
              <a:t>CBR URLLC + CBR EMBB &gt;&gt; Cell capacity</a:t>
            </a:r>
          </a:p>
          <a:p>
            <a:pPr marL="285750" indent="-285750">
              <a:buFont typeface="Arial" panose="020B0604020202020204" pitchFamily="34" charset="0"/>
              <a:buChar char="•"/>
            </a:pPr>
            <a:r>
              <a:rPr lang="en-US" sz="1400" dirty="0"/>
              <a:t> RB Control Frequency : 5 TTIs</a:t>
            </a:r>
          </a:p>
          <a:p>
            <a:pPr marL="285750" indent="-285750">
              <a:buFont typeface="Arial" panose="020B0604020202020204" pitchFamily="34" charset="0"/>
              <a:buChar char="•"/>
            </a:pPr>
            <a:r>
              <a:rPr lang="en-US" sz="1400" dirty="0"/>
              <a:t> </a:t>
            </a:r>
            <a:r>
              <a:rPr lang="en-US" sz="1400" dirty="0" err="1"/>
              <a:t>Embb</a:t>
            </a:r>
            <a:r>
              <a:rPr lang="en-US" sz="1400" dirty="0"/>
              <a:t> Policy Reservation =</a:t>
            </a:r>
            <a:r>
              <a:rPr lang="en-US" sz="1400" dirty="0">
                <a:solidFill>
                  <a:srgbClr val="FF0000"/>
                </a:solidFill>
              </a:rPr>
              <a:t>0</a:t>
            </a:r>
          </a:p>
          <a:p>
            <a:pPr marL="285750" indent="-285750">
              <a:buFont typeface="Arial" panose="020B0604020202020204" pitchFamily="34" charset="0"/>
              <a:buChar char="•"/>
            </a:pPr>
            <a:r>
              <a:rPr lang="en-US" sz="1400" dirty="0"/>
              <a:t> URLLC </a:t>
            </a:r>
            <a:r>
              <a:rPr lang="en-US" sz="1400" dirty="0" err="1"/>
              <a:t>Througput</a:t>
            </a:r>
            <a:r>
              <a:rPr lang="en-US" sz="1400" dirty="0"/>
              <a:t> ~[16] Mbps</a:t>
            </a:r>
          </a:p>
          <a:p>
            <a:pPr marL="285750" indent="-285750">
              <a:buFont typeface="Arial" panose="020B0604020202020204" pitchFamily="34" charset="0"/>
              <a:buChar char="•"/>
            </a:pPr>
            <a:r>
              <a:rPr lang="en-US" sz="1400" dirty="0"/>
              <a:t> </a:t>
            </a:r>
            <a:r>
              <a:rPr lang="en-US" sz="1400" dirty="0" err="1"/>
              <a:t>Embb</a:t>
            </a:r>
            <a:r>
              <a:rPr lang="en-US" sz="1400" dirty="0"/>
              <a:t> Throughput ~[</a:t>
            </a:r>
            <a:r>
              <a:rPr lang="en-US" sz="1400" dirty="0">
                <a:solidFill>
                  <a:srgbClr val="FF0000"/>
                </a:solidFill>
              </a:rPr>
              <a:t>0 </a:t>
            </a:r>
            <a:r>
              <a:rPr lang="en-US" sz="1400" dirty="0"/>
              <a:t>Mbps]</a:t>
            </a:r>
          </a:p>
          <a:p>
            <a:pPr marL="285750" indent="-285750">
              <a:buFont typeface="Arial" panose="020B0604020202020204" pitchFamily="34" charset="0"/>
              <a:buChar char="•"/>
            </a:pPr>
            <a:r>
              <a:rPr lang="en-US" sz="1400" dirty="0"/>
              <a:t> RBG allocation for URLLC ~ [12]</a:t>
            </a:r>
          </a:p>
          <a:p>
            <a:pPr marL="285750" indent="-285750">
              <a:buFont typeface="Arial" panose="020B0604020202020204" pitchFamily="34" charset="0"/>
              <a:buChar char="•"/>
            </a:pPr>
            <a:r>
              <a:rPr lang="en-US" sz="1400" dirty="0"/>
              <a:t> RBG Allocation for </a:t>
            </a:r>
            <a:r>
              <a:rPr lang="en-US" sz="1400" dirty="0" err="1"/>
              <a:t>Embb</a:t>
            </a:r>
            <a:r>
              <a:rPr lang="en-US" sz="1400" dirty="0"/>
              <a:t> ~[0]</a:t>
            </a:r>
          </a:p>
          <a:p>
            <a:pPr marL="285750" indent="-285750">
              <a:buFont typeface="Arial" panose="020B0604020202020204" pitchFamily="34" charset="0"/>
              <a:buChar char="•"/>
            </a:pPr>
            <a:r>
              <a:rPr lang="en-US" sz="1400" dirty="0"/>
              <a:t> Max </a:t>
            </a:r>
            <a:r>
              <a:rPr lang="en-US" sz="1400" dirty="0" err="1"/>
              <a:t>Embb</a:t>
            </a:r>
            <a:r>
              <a:rPr lang="en-US" sz="1400" dirty="0"/>
              <a:t> HOL Delay  :</a:t>
            </a:r>
            <a:r>
              <a:rPr lang="en-US" sz="1400" dirty="0">
                <a:solidFill>
                  <a:srgbClr val="FF0000"/>
                </a:solidFill>
              </a:rPr>
              <a:t>Unbounded</a:t>
            </a:r>
            <a:endParaRPr lang="en-US" sz="1400" dirty="0"/>
          </a:p>
          <a:p>
            <a:pPr marL="285750" indent="-285750">
              <a:buFont typeface="Arial" panose="020B0604020202020204" pitchFamily="34" charset="0"/>
              <a:buChar char="•"/>
            </a:pPr>
            <a:r>
              <a:rPr lang="en-US" sz="1400" dirty="0"/>
              <a:t> Max URLLC HOL Delay ~[</a:t>
            </a:r>
            <a:r>
              <a:rPr lang="en-US" sz="1400" dirty="0">
                <a:solidFill>
                  <a:srgbClr val="FF0000"/>
                </a:solidFill>
              </a:rPr>
              <a:t>4</a:t>
            </a:r>
            <a:r>
              <a:rPr lang="en-US" sz="1400" dirty="0"/>
              <a:t>]ns</a:t>
            </a:r>
          </a:p>
        </p:txBody>
      </p:sp>
      <p:pic>
        <p:nvPicPr>
          <p:cNvPr id="6" name="Picture 5">
            <a:extLst>
              <a:ext uri="{FF2B5EF4-FFF2-40B4-BE49-F238E27FC236}">
                <a16:creationId xmlns:a16="http://schemas.microsoft.com/office/drawing/2014/main" id="{C6C097F0-B50E-1C44-B241-6CA4A54EBDC9}"/>
              </a:ext>
            </a:extLst>
          </p:cNvPr>
          <p:cNvPicPr>
            <a:picLocks noChangeAspect="1"/>
          </p:cNvPicPr>
          <p:nvPr/>
        </p:nvPicPr>
        <p:blipFill>
          <a:blip r:embed="rId2"/>
          <a:stretch>
            <a:fillRect/>
          </a:stretch>
        </p:blipFill>
        <p:spPr>
          <a:xfrm>
            <a:off x="5011797" y="3799469"/>
            <a:ext cx="3689945" cy="2504574"/>
          </a:xfrm>
          <a:prstGeom prst="rect">
            <a:avLst/>
          </a:prstGeom>
        </p:spPr>
      </p:pic>
      <p:pic>
        <p:nvPicPr>
          <p:cNvPr id="8" name="Picture 7">
            <a:extLst>
              <a:ext uri="{FF2B5EF4-FFF2-40B4-BE49-F238E27FC236}">
                <a16:creationId xmlns:a16="http://schemas.microsoft.com/office/drawing/2014/main" id="{80E988D1-CBCA-F145-8F4F-61C5E3A3DF0D}"/>
              </a:ext>
            </a:extLst>
          </p:cNvPr>
          <p:cNvPicPr>
            <a:picLocks noChangeAspect="1"/>
          </p:cNvPicPr>
          <p:nvPr/>
        </p:nvPicPr>
        <p:blipFill>
          <a:blip r:embed="rId3"/>
          <a:stretch>
            <a:fillRect/>
          </a:stretch>
        </p:blipFill>
        <p:spPr>
          <a:xfrm>
            <a:off x="558568" y="990584"/>
            <a:ext cx="4013432" cy="2529794"/>
          </a:xfrm>
          <a:prstGeom prst="rect">
            <a:avLst/>
          </a:prstGeom>
        </p:spPr>
      </p:pic>
      <p:pic>
        <p:nvPicPr>
          <p:cNvPr id="12" name="Picture 11">
            <a:extLst>
              <a:ext uri="{FF2B5EF4-FFF2-40B4-BE49-F238E27FC236}">
                <a16:creationId xmlns:a16="http://schemas.microsoft.com/office/drawing/2014/main" id="{1A767AFA-D3D6-8249-8654-B4025BF273F2}"/>
              </a:ext>
            </a:extLst>
          </p:cNvPr>
          <p:cNvPicPr>
            <a:picLocks noChangeAspect="1"/>
          </p:cNvPicPr>
          <p:nvPr/>
        </p:nvPicPr>
        <p:blipFill>
          <a:blip r:embed="rId4"/>
          <a:stretch>
            <a:fillRect/>
          </a:stretch>
        </p:blipFill>
        <p:spPr>
          <a:xfrm>
            <a:off x="4688310" y="956469"/>
            <a:ext cx="4013432" cy="2412506"/>
          </a:xfrm>
          <a:prstGeom prst="rect">
            <a:avLst/>
          </a:prstGeom>
        </p:spPr>
      </p:pic>
      <p:pic>
        <p:nvPicPr>
          <p:cNvPr id="13" name="Picture 12">
            <a:extLst>
              <a:ext uri="{FF2B5EF4-FFF2-40B4-BE49-F238E27FC236}">
                <a16:creationId xmlns:a16="http://schemas.microsoft.com/office/drawing/2014/main" id="{E1A20375-806C-DF41-9753-1DBEDCB4F231}"/>
              </a:ext>
            </a:extLst>
          </p:cNvPr>
          <p:cNvPicPr>
            <a:picLocks noChangeAspect="1"/>
          </p:cNvPicPr>
          <p:nvPr/>
        </p:nvPicPr>
        <p:blipFill>
          <a:blip r:embed="rId5"/>
          <a:stretch>
            <a:fillRect/>
          </a:stretch>
        </p:blipFill>
        <p:spPr>
          <a:xfrm>
            <a:off x="558568" y="3884836"/>
            <a:ext cx="4013432" cy="2419207"/>
          </a:xfrm>
          <a:prstGeom prst="rect">
            <a:avLst/>
          </a:prstGeom>
        </p:spPr>
      </p:pic>
      <p:sp>
        <p:nvSpPr>
          <p:cNvPr id="14" name="TextBox 13">
            <a:extLst>
              <a:ext uri="{FF2B5EF4-FFF2-40B4-BE49-F238E27FC236}">
                <a16:creationId xmlns:a16="http://schemas.microsoft.com/office/drawing/2014/main" id="{FC5CE33E-3FC1-CE42-A3A9-9E16F19EF8FA}"/>
              </a:ext>
            </a:extLst>
          </p:cNvPr>
          <p:cNvSpPr txBox="1"/>
          <p:nvPr/>
        </p:nvSpPr>
        <p:spPr>
          <a:xfrm>
            <a:off x="450059" y="6211669"/>
            <a:ext cx="3387162" cy="646331"/>
          </a:xfrm>
          <a:prstGeom prst="rect">
            <a:avLst/>
          </a:prstGeom>
          <a:noFill/>
        </p:spPr>
        <p:txBody>
          <a:bodyPr wrap="square" rtlCol="0">
            <a:spAutoFit/>
          </a:bodyPr>
          <a:lstStyle/>
          <a:p>
            <a:r>
              <a:rPr lang="en-US" dirty="0"/>
              <a:t>-&gt; </a:t>
            </a:r>
            <a:r>
              <a:rPr lang="en-US" dirty="0" err="1"/>
              <a:t>Embb</a:t>
            </a:r>
            <a:r>
              <a:rPr lang="en-US" dirty="0"/>
              <a:t> UE is not receiving data, so no data points </a:t>
            </a:r>
          </a:p>
        </p:txBody>
      </p:sp>
    </p:spTree>
    <p:extLst>
      <p:ext uri="{BB962C8B-B14F-4D97-AF65-F5344CB8AC3E}">
        <p14:creationId xmlns:p14="http://schemas.microsoft.com/office/powerpoint/2010/main" val="1617973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E39D6-03D6-B940-AB29-4853085661C2}"/>
              </a:ext>
            </a:extLst>
          </p:cNvPr>
          <p:cNvSpPr>
            <a:spLocks noGrp="1"/>
          </p:cNvSpPr>
          <p:nvPr>
            <p:ph type="title"/>
          </p:nvPr>
        </p:nvSpPr>
        <p:spPr>
          <a:xfrm>
            <a:off x="156266" y="145844"/>
            <a:ext cx="11479696" cy="936901"/>
          </a:xfrm>
        </p:spPr>
        <p:txBody>
          <a:bodyPr>
            <a:noAutofit/>
          </a:bodyPr>
          <a:lstStyle/>
          <a:p>
            <a:r>
              <a:rPr lang="en-US" sz="3200" dirty="0"/>
              <a:t>Case 1(a) : Congested Mode, with  </a:t>
            </a:r>
            <a:r>
              <a:rPr lang="en-US" sz="3200" dirty="0" err="1"/>
              <a:t>Embb</a:t>
            </a:r>
            <a:r>
              <a:rPr lang="en-US" sz="3200" dirty="0"/>
              <a:t> Policy Reservation =</a:t>
            </a:r>
            <a:r>
              <a:rPr lang="en-US" sz="3200" dirty="0">
                <a:solidFill>
                  <a:srgbClr val="FF0000"/>
                </a:solidFill>
              </a:rPr>
              <a:t>2</a:t>
            </a:r>
            <a:br>
              <a:rPr lang="en-US" sz="3200" dirty="0">
                <a:solidFill>
                  <a:srgbClr val="FF0000"/>
                </a:solidFill>
              </a:rPr>
            </a:br>
            <a:endParaRPr lang="en-US" sz="3200" dirty="0"/>
          </a:p>
        </p:txBody>
      </p:sp>
      <p:pic>
        <p:nvPicPr>
          <p:cNvPr id="4" name="Picture 3">
            <a:extLst>
              <a:ext uri="{FF2B5EF4-FFF2-40B4-BE49-F238E27FC236}">
                <a16:creationId xmlns:a16="http://schemas.microsoft.com/office/drawing/2014/main" id="{140EE911-952B-5347-A88F-36DC7EE4DF75}"/>
              </a:ext>
            </a:extLst>
          </p:cNvPr>
          <p:cNvPicPr>
            <a:picLocks noChangeAspect="1"/>
          </p:cNvPicPr>
          <p:nvPr/>
        </p:nvPicPr>
        <p:blipFill>
          <a:blip r:embed="rId2"/>
          <a:stretch>
            <a:fillRect/>
          </a:stretch>
        </p:blipFill>
        <p:spPr>
          <a:xfrm>
            <a:off x="412298" y="797618"/>
            <a:ext cx="4074358" cy="2568198"/>
          </a:xfrm>
          <a:prstGeom prst="rect">
            <a:avLst/>
          </a:prstGeom>
        </p:spPr>
      </p:pic>
      <p:pic>
        <p:nvPicPr>
          <p:cNvPr id="5" name="Picture 4">
            <a:extLst>
              <a:ext uri="{FF2B5EF4-FFF2-40B4-BE49-F238E27FC236}">
                <a16:creationId xmlns:a16="http://schemas.microsoft.com/office/drawing/2014/main" id="{790F474F-3D85-264D-B0FB-72AE59D650B9}"/>
              </a:ext>
            </a:extLst>
          </p:cNvPr>
          <p:cNvPicPr>
            <a:picLocks noChangeAspect="1"/>
          </p:cNvPicPr>
          <p:nvPr/>
        </p:nvPicPr>
        <p:blipFill>
          <a:blip r:embed="rId3"/>
          <a:stretch>
            <a:fillRect/>
          </a:stretch>
        </p:blipFill>
        <p:spPr>
          <a:xfrm>
            <a:off x="524737" y="3615026"/>
            <a:ext cx="3849480" cy="2313953"/>
          </a:xfrm>
          <a:prstGeom prst="rect">
            <a:avLst/>
          </a:prstGeom>
        </p:spPr>
      </p:pic>
      <p:pic>
        <p:nvPicPr>
          <p:cNvPr id="7" name="Picture 6">
            <a:extLst>
              <a:ext uri="{FF2B5EF4-FFF2-40B4-BE49-F238E27FC236}">
                <a16:creationId xmlns:a16="http://schemas.microsoft.com/office/drawing/2014/main" id="{A2C8EDF0-633F-AF4A-811D-98463E0E69CD}"/>
              </a:ext>
            </a:extLst>
          </p:cNvPr>
          <p:cNvPicPr>
            <a:picLocks noChangeAspect="1"/>
          </p:cNvPicPr>
          <p:nvPr/>
        </p:nvPicPr>
        <p:blipFill>
          <a:blip r:embed="rId4"/>
          <a:stretch>
            <a:fillRect/>
          </a:stretch>
        </p:blipFill>
        <p:spPr>
          <a:xfrm>
            <a:off x="4541492" y="703767"/>
            <a:ext cx="4584700" cy="2755900"/>
          </a:xfrm>
          <a:prstGeom prst="rect">
            <a:avLst/>
          </a:prstGeom>
        </p:spPr>
      </p:pic>
      <p:pic>
        <p:nvPicPr>
          <p:cNvPr id="8" name="Picture 7">
            <a:extLst>
              <a:ext uri="{FF2B5EF4-FFF2-40B4-BE49-F238E27FC236}">
                <a16:creationId xmlns:a16="http://schemas.microsoft.com/office/drawing/2014/main" id="{1B7ADAB9-7E57-BE45-A018-36443C91EE8E}"/>
              </a:ext>
            </a:extLst>
          </p:cNvPr>
          <p:cNvPicPr>
            <a:picLocks noChangeAspect="1"/>
          </p:cNvPicPr>
          <p:nvPr/>
        </p:nvPicPr>
        <p:blipFill>
          <a:blip r:embed="rId5"/>
          <a:stretch>
            <a:fillRect/>
          </a:stretch>
        </p:blipFill>
        <p:spPr>
          <a:xfrm>
            <a:off x="4486656" y="3400003"/>
            <a:ext cx="4042688" cy="2744001"/>
          </a:xfrm>
          <a:prstGeom prst="rect">
            <a:avLst/>
          </a:prstGeom>
        </p:spPr>
      </p:pic>
      <p:pic>
        <p:nvPicPr>
          <p:cNvPr id="9" name="Picture 8">
            <a:extLst>
              <a:ext uri="{FF2B5EF4-FFF2-40B4-BE49-F238E27FC236}">
                <a16:creationId xmlns:a16="http://schemas.microsoft.com/office/drawing/2014/main" id="{5A88C606-A5A9-064F-AF7F-1D2CD523ECB5}"/>
              </a:ext>
            </a:extLst>
          </p:cNvPr>
          <p:cNvPicPr>
            <a:picLocks noChangeAspect="1"/>
          </p:cNvPicPr>
          <p:nvPr/>
        </p:nvPicPr>
        <p:blipFill>
          <a:blip r:embed="rId6"/>
          <a:stretch>
            <a:fillRect/>
          </a:stretch>
        </p:blipFill>
        <p:spPr>
          <a:xfrm>
            <a:off x="8532190" y="3429000"/>
            <a:ext cx="3659810" cy="2484119"/>
          </a:xfrm>
          <a:prstGeom prst="rect">
            <a:avLst/>
          </a:prstGeom>
        </p:spPr>
      </p:pic>
      <p:sp>
        <p:nvSpPr>
          <p:cNvPr id="10" name="TextBox 9">
            <a:extLst>
              <a:ext uri="{FF2B5EF4-FFF2-40B4-BE49-F238E27FC236}">
                <a16:creationId xmlns:a16="http://schemas.microsoft.com/office/drawing/2014/main" id="{AD582FB1-5E4C-704C-8412-A3B703545DCE}"/>
              </a:ext>
            </a:extLst>
          </p:cNvPr>
          <p:cNvSpPr txBox="1"/>
          <p:nvPr/>
        </p:nvSpPr>
        <p:spPr>
          <a:xfrm>
            <a:off x="9126192" y="695077"/>
            <a:ext cx="2909542" cy="2246769"/>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400" dirty="0"/>
              <a:t>CBR URLLC + CBR EMBB &gt;&gt; Cell capacity</a:t>
            </a:r>
          </a:p>
          <a:p>
            <a:pPr marL="285750" indent="-285750">
              <a:buFont typeface="Arial" panose="020B0604020202020204" pitchFamily="34" charset="0"/>
              <a:buChar char="•"/>
            </a:pPr>
            <a:r>
              <a:rPr lang="en-US" sz="1400" dirty="0"/>
              <a:t> RB Control Frequency : 5 TTIs</a:t>
            </a:r>
          </a:p>
          <a:p>
            <a:pPr marL="285750" indent="-285750">
              <a:buFont typeface="Arial" panose="020B0604020202020204" pitchFamily="34" charset="0"/>
              <a:buChar char="•"/>
            </a:pPr>
            <a:r>
              <a:rPr lang="en-US" sz="1400" dirty="0"/>
              <a:t> </a:t>
            </a:r>
            <a:r>
              <a:rPr lang="en-US" sz="1400" dirty="0" err="1"/>
              <a:t>Embb</a:t>
            </a:r>
            <a:r>
              <a:rPr lang="en-US" sz="1400" dirty="0"/>
              <a:t> Policy Reservation =</a:t>
            </a:r>
            <a:r>
              <a:rPr lang="en-US" sz="1400" dirty="0">
                <a:solidFill>
                  <a:srgbClr val="FF0000"/>
                </a:solidFill>
              </a:rPr>
              <a:t>2</a:t>
            </a:r>
          </a:p>
          <a:p>
            <a:pPr marL="285750" indent="-285750">
              <a:buFont typeface="Arial" panose="020B0604020202020204" pitchFamily="34" charset="0"/>
              <a:buChar char="•"/>
            </a:pPr>
            <a:r>
              <a:rPr lang="en-US" sz="1400" dirty="0"/>
              <a:t> URLLC </a:t>
            </a:r>
            <a:r>
              <a:rPr lang="en-US" sz="1400" dirty="0" err="1"/>
              <a:t>Througput</a:t>
            </a:r>
            <a:r>
              <a:rPr lang="en-US" sz="1400" dirty="0"/>
              <a:t> ~[14] Mbps</a:t>
            </a:r>
          </a:p>
          <a:p>
            <a:pPr marL="285750" indent="-285750">
              <a:buFont typeface="Arial" panose="020B0604020202020204" pitchFamily="34" charset="0"/>
              <a:buChar char="•"/>
            </a:pPr>
            <a:r>
              <a:rPr lang="en-US" sz="1400" dirty="0"/>
              <a:t> </a:t>
            </a:r>
            <a:r>
              <a:rPr lang="en-US" sz="1400" dirty="0" err="1"/>
              <a:t>Embb</a:t>
            </a:r>
            <a:r>
              <a:rPr lang="en-US" sz="1400" dirty="0"/>
              <a:t> Throughput ~[</a:t>
            </a:r>
            <a:r>
              <a:rPr lang="en-US" sz="1400" dirty="0">
                <a:solidFill>
                  <a:srgbClr val="FF0000"/>
                </a:solidFill>
              </a:rPr>
              <a:t>2.5 </a:t>
            </a:r>
            <a:r>
              <a:rPr lang="en-US" sz="1400" dirty="0"/>
              <a:t>Mbps]</a:t>
            </a:r>
          </a:p>
          <a:p>
            <a:pPr marL="285750" indent="-285750">
              <a:buFont typeface="Arial" panose="020B0604020202020204" pitchFamily="34" charset="0"/>
              <a:buChar char="•"/>
            </a:pPr>
            <a:r>
              <a:rPr lang="en-US" sz="1400" dirty="0"/>
              <a:t> RBG allocation for URLLC ~ [10]</a:t>
            </a:r>
          </a:p>
          <a:p>
            <a:pPr marL="285750" indent="-285750">
              <a:buFont typeface="Arial" panose="020B0604020202020204" pitchFamily="34" charset="0"/>
              <a:buChar char="•"/>
            </a:pPr>
            <a:r>
              <a:rPr lang="en-US" sz="1400" dirty="0"/>
              <a:t> RBG Allocation for </a:t>
            </a:r>
            <a:r>
              <a:rPr lang="en-US" sz="1400" dirty="0" err="1"/>
              <a:t>Embb</a:t>
            </a:r>
            <a:r>
              <a:rPr lang="en-US" sz="1400" dirty="0"/>
              <a:t> ~[2]</a:t>
            </a:r>
          </a:p>
          <a:p>
            <a:pPr marL="285750" indent="-285750">
              <a:buFont typeface="Arial" panose="020B0604020202020204" pitchFamily="34" charset="0"/>
              <a:buChar char="•"/>
            </a:pPr>
            <a:r>
              <a:rPr lang="en-US" sz="1400" dirty="0"/>
              <a:t> Max </a:t>
            </a:r>
            <a:r>
              <a:rPr lang="en-US" sz="1400" dirty="0" err="1"/>
              <a:t>Embb</a:t>
            </a:r>
            <a:r>
              <a:rPr lang="en-US" sz="1400" dirty="0"/>
              <a:t> HOL Delay  :</a:t>
            </a:r>
            <a:r>
              <a:rPr lang="en-US" sz="1400" dirty="0">
                <a:solidFill>
                  <a:srgbClr val="FF0000"/>
                </a:solidFill>
              </a:rPr>
              <a:t>25ns</a:t>
            </a:r>
            <a:endParaRPr lang="en-US" sz="1400" dirty="0"/>
          </a:p>
          <a:p>
            <a:pPr marL="285750" indent="-285750">
              <a:buFont typeface="Arial" panose="020B0604020202020204" pitchFamily="34" charset="0"/>
              <a:buChar char="•"/>
            </a:pPr>
            <a:r>
              <a:rPr lang="en-US" sz="1400" dirty="0"/>
              <a:t> Max URLLC HOL Delay ~[</a:t>
            </a:r>
            <a:r>
              <a:rPr lang="en-US" sz="1400" dirty="0">
                <a:solidFill>
                  <a:srgbClr val="FF0000"/>
                </a:solidFill>
              </a:rPr>
              <a:t>5</a:t>
            </a:r>
            <a:r>
              <a:rPr lang="en-US" sz="1400" dirty="0"/>
              <a:t>]ns</a:t>
            </a:r>
          </a:p>
        </p:txBody>
      </p:sp>
    </p:spTree>
    <p:extLst>
      <p:ext uri="{BB962C8B-B14F-4D97-AF65-F5344CB8AC3E}">
        <p14:creationId xmlns:p14="http://schemas.microsoft.com/office/powerpoint/2010/main" val="2292488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4D31-0161-2548-B570-5B48E7FCF865}"/>
              </a:ext>
            </a:extLst>
          </p:cNvPr>
          <p:cNvSpPr>
            <a:spLocks noGrp="1"/>
          </p:cNvSpPr>
          <p:nvPr>
            <p:ph type="title"/>
          </p:nvPr>
        </p:nvSpPr>
        <p:spPr>
          <a:xfrm>
            <a:off x="202858" y="-353259"/>
            <a:ext cx="10515600" cy="1325563"/>
          </a:xfrm>
        </p:spPr>
        <p:txBody>
          <a:bodyPr/>
          <a:lstStyle/>
          <a:p>
            <a:r>
              <a:rPr lang="en-US" dirty="0"/>
              <a:t>Case 1: Un-congested Mode</a:t>
            </a:r>
          </a:p>
        </p:txBody>
      </p:sp>
      <p:sp>
        <p:nvSpPr>
          <p:cNvPr id="4" name="TextBox 3">
            <a:extLst>
              <a:ext uri="{FF2B5EF4-FFF2-40B4-BE49-F238E27FC236}">
                <a16:creationId xmlns:a16="http://schemas.microsoft.com/office/drawing/2014/main" id="{4859D213-ECBC-614C-8DA2-72DE4819A40F}"/>
              </a:ext>
            </a:extLst>
          </p:cNvPr>
          <p:cNvSpPr txBox="1"/>
          <p:nvPr/>
        </p:nvSpPr>
        <p:spPr>
          <a:xfrm>
            <a:off x="8529000" y="550827"/>
            <a:ext cx="3467928" cy="2554545"/>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600" dirty="0"/>
              <a:t>CBR URLLC + CBR EMBB ~= Cell capacity</a:t>
            </a:r>
          </a:p>
          <a:p>
            <a:pPr marL="285750" indent="-285750">
              <a:buFont typeface="Arial" panose="020B0604020202020204" pitchFamily="34" charset="0"/>
              <a:buChar char="•"/>
            </a:pPr>
            <a:r>
              <a:rPr lang="en-US" sz="1600" dirty="0"/>
              <a:t> RB Control Frequency : 5 TTIs</a:t>
            </a:r>
          </a:p>
          <a:p>
            <a:pPr marL="285750" indent="-285750">
              <a:buFont typeface="Arial" panose="020B0604020202020204" pitchFamily="34" charset="0"/>
              <a:buChar char="•"/>
            </a:pPr>
            <a:r>
              <a:rPr lang="en-US" sz="1600" dirty="0"/>
              <a:t> </a:t>
            </a:r>
            <a:r>
              <a:rPr lang="en-US" sz="1600" dirty="0" err="1"/>
              <a:t>Embb</a:t>
            </a:r>
            <a:r>
              <a:rPr lang="en-US" sz="1600" dirty="0"/>
              <a:t> Policy Reservation =</a:t>
            </a:r>
            <a:r>
              <a:rPr lang="en-US" sz="1600" dirty="0">
                <a:solidFill>
                  <a:srgbClr val="FF0000"/>
                </a:solidFill>
              </a:rPr>
              <a:t>0</a:t>
            </a:r>
          </a:p>
          <a:p>
            <a:pPr marL="285750" indent="-285750">
              <a:buFont typeface="Arial" panose="020B0604020202020204" pitchFamily="34" charset="0"/>
              <a:buChar char="•"/>
            </a:pPr>
            <a:r>
              <a:rPr lang="en-US" sz="1600" dirty="0"/>
              <a:t> URLLC </a:t>
            </a:r>
            <a:r>
              <a:rPr lang="en-US" sz="1600" dirty="0" err="1"/>
              <a:t>Througput</a:t>
            </a:r>
            <a:r>
              <a:rPr lang="en-US" sz="1600" dirty="0"/>
              <a:t> ~[16] Mbps</a:t>
            </a:r>
          </a:p>
          <a:p>
            <a:pPr marL="285750" indent="-285750">
              <a:buFont typeface="Arial" panose="020B0604020202020204" pitchFamily="34" charset="0"/>
              <a:buChar char="•"/>
            </a:pPr>
            <a:r>
              <a:rPr lang="en-US" sz="1600" dirty="0"/>
              <a:t> </a:t>
            </a:r>
            <a:r>
              <a:rPr lang="en-US" sz="1600" dirty="0" err="1"/>
              <a:t>Embb</a:t>
            </a:r>
            <a:r>
              <a:rPr lang="en-US" sz="1600" dirty="0"/>
              <a:t> Throughput ~[</a:t>
            </a:r>
            <a:r>
              <a:rPr lang="en-US" sz="1600" dirty="0">
                <a:solidFill>
                  <a:srgbClr val="FF0000"/>
                </a:solidFill>
              </a:rPr>
              <a:t>0 </a:t>
            </a:r>
            <a:r>
              <a:rPr lang="en-US" sz="1600" dirty="0"/>
              <a:t>Mbps]</a:t>
            </a:r>
          </a:p>
          <a:p>
            <a:pPr marL="285750" indent="-285750">
              <a:buFont typeface="Arial" panose="020B0604020202020204" pitchFamily="34" charset="0"/>
              <a:buChar char="•"/>
            </a:pPr>
            <a:r>
              <a:rPr lang="en-US" sz="1600" dirty="0"/>
              <a:t> RBG allocation for URLLC ~ [12]</a:t>
            </a:r>
          </a:p>
          <a:p>
            <a:pPr marL="285750" indent="-285750">
              <a:buFont typeface="Arial" panose="020B0604020202020204" pitchFamily="34" charset="0"/>
              <a:buChar char="•"/>
            </a:pPr>
            <a:r>
              <a:rPr lang="en-US" sz="1600" dirty="0"/>
              <a:t> RBG Allocation for </a:t>
            </a:r>
            <a:r>
              <a:rPr lang="en-US" sz="1600" dirty="0" err="1"/>
              <a:t>Embb</a:t>
            </a:r>
            <a:r>
              <a:rPr lang="en-US" sz="1600" dirty="0"/>
              <a:t> ~[0]</a:t>
            </a:r>
          </a:p>
          <a:p>
            <a:pPr marL="285750" indent="-285750">
              <a:buFont typeface="Arial" panose="020B0604020202020204" pitchFamily="34" charset="0"/>
              <a:buChar char="•"/>
            </a:pPr>
            <a:r>
              <a:rPr lang="en-US" sz="1600" dirty="0"/>
              <a:t> Max </a:t>
            </a:r>
            <a:r>
              <a:rPr lang="en-US" sz="1600" dirty="0" err="1"/>
              <a:t>Embb</a:t>
            </a:r>
            <a:r>
              <a:rPr lang="en-US" sz="1600" dirty="0"/>
              <a:t> HOL Delay  :</a:t>
            </a:r>
            <a:r>
              <a:rPr lang="en-US" sz="1600" dirty="0">
                <a:solidFill>
                  <a:srgbClr val="FF0000"/>
                </a:solidFill>
              </a:rPr>
              <a:t>Unbounded</a:t>
            </a:r>
            <a:endParaRPr lang="en-US" sz="1600" dirty="0"/>
          </a:p>
          <a:p>
            <a:pPr marL="285750" indent="-285750">
              <a:buFont typeface="Arial" panose="020B0604020202020204" pitchFamily="34" charset="0"/>
              <a:buChar char="•"/>
            </a:pPr>
            <a:r>
              <a:rPr lang="en-US" sz="1600" dirty="0"/>
              <a:t> Max URLLC HOL Delay ~[</a:t>
            </a:r>
            <a:r>
              <a:rPr lang="en-US" sz="1600" dirty="0">
                <a:solidFill>
                  <a:srgbClr val="FF0000"/>
                </a:solidFill>
              </a:rPr>
              <a:t>4</a:t>
            </a:r>
            <a:r>
              <a:rPr lang="en-US" sz="1600" dirty="0"/>
              <a:t>]ns</a:t>
            </a:r>
          </a:p>
        </p:txBody>
      </p:sp>
      <p:pic>
        <p:nvPicPr>
          <p:cNvPr id="6" name="Picture 5">
            <a:extLst>
              <a:ext uri="{FF2B5EF4-FFF2-40B4-BE49-F238E27FC236}">
                <a16:creationId xmlns:a16="http://schemas.microsoft.com/office/drawing/2014/main" id="{38F1AD49-3DDD-B340-8A66-253EAA66451B}"/>
              </a:ext>
            </a:extLst>
          </p:cNvPr>
          <p:cNvPicPr>
            <a:picLocks noChangeAspect="1"/>
          </p:cNvPicPr>
          <p:nvPr/>
        </p:nvPicPr>
        <p:blipFill>
          <a:blip r:embed="rId2"/>
          <a:stretch>
            <a:fillRect/>
          </a:stretch>
        </p:blipFill>
        <p:spPr>
          <a:xfrm>
            <a:off x="396461" y="972304"/>
            <a:ext cx="3675667" cy="2456696"/>
          </a:xfrm>
          <a:prstGeom prst="rect">
            <a:avLst/>
          </a:prstGeom>
        </p:spPr>
      </p:pic>
      <p:pic>
        <p:nvPicPr>
          <p:cNvPr id="7" name="Picture 6">
            <a:extLst>
              <a:ext uri="{FF2B5EF4-FFF2-40B4-BE49-F238E27FC236}">
                <a16:creationId xmlns:a16="http://schemas.microsoft.com/office/drawing/2014/main" id="{0BEE5E05-2F00-9C49-990C-D369937234E7}"/>
              </a:ext>
            </a:extLst>
          </p:cNvPr>
          <p:cNvPicPr>
            <a:picLocks noChangeAspect="1"/>
          </p:cNvPicPr>
          <p:nvPr/>
        </p:nvPicPr>
        <p:blipFill>
          <a:blip r:embed="rId3"/>
          <a:stretch>
            <a:fillRect/>
          </a:stretch>
        </p:blipFill>
        <p:spPr>
          <a:xfrm>
            <a:off x="4528736" y="982243"/>
            <a:ext cx="3660798" cy="2446757"/>
          </a:xfrm>
          <a:prstGeom prst="rect">
            <a:avLst/>
          </a:prstGeom>
        </p:spPr>
      </p:pic>
      <p:pic>
        <p:nvPicPr>
          <p:cNvPr id="10" name="Picture 9">
            <a:extLst>
              <a:ext uri="{FF2B5EF4-FFF2-40B4-BE49-F238E27FC236}">
                <a16:creationId xmlns:a16="http://schemas.microsoft.com/office/drawing/2014/main" id="{686D8AD2-DEF6-1846-B372-27BDA7049014}"/>
              </a:ext>
            </a:extLst>
          </p:cNvPr>
          <p:cNvPicPr>
            <a:picLocks noChangeAspect="1"/>
          </p:cNvPicPr>
          <p:nvPr/>
        </p:nvPicPr>
        <p:blipFill>
          <a:blip r:embed="rId4"/>
          <a:stretch>
            <a:fillRect/>
          </a:stretch>
        </p:blipFill>
        <p:spPr>
          <a:xfrm>
            <a:off x="202858" y="3837652"/>
            <a:ext cx="4144872" cy="2612644"/>
          </a:xfrm>
          <a:prstGeom prst="rect">
            <a:avLst/>
          </a:prstGeom>
        </p:spPr>
      </p:pic>
      <p:pic>
        <p:nvPicPr>
          <p:cNvPr id="11" name="Picture 10">
            <a:extLst>
              <a:ext uri="{FF2B5EF4-FFF2-40B4-BE49-F238E27FC236}">
                <a16:creationId xmlns:a16="http://schemas.microsoft.com/office/drawing/2014/main" id="{28861264-A359-104F-B56D-5E4C3172C911}"/>
              </a:ext>
            </a:extLst>
          </p:cNvPr>
          <p:cNvPicPr>
            <a:picLocks noChangeAspect="1"/>
          </p:cNvPicPr>
          <p:nvPr/>
        </p:nvPicPr>
        <p:blipFill>
          <a:blip r:embed="rId5"/>
          <a:stretch>
            <a:fillRect/>
          </a:stretch>
        </p:blipFill>
        <p:spPr>
          <a:xfrm>
            <a:off x="4363257" y="3837652"/>
            <a:ext cx="3826277" cy="2300006"/>
          </a:xfrm>
          <a:prstGeom prst="rect">
            <a:avLst/>
          </a:prstGeom>
        </p:spPr>
      </p:pic>
      <p:pic>
        <p:nvPicPr>
          <p:cNvPr id="13" name="Picture 12">
            <a:extLst>
              <a:ext uri="{FF2B5EF4-FFF2-40B4-BE49-F238E27FC236}">
                <a16:creationId xmlns:a16="http://schemas.microsoft.com/office/drawing/2014/main" id="{34BB19F8-4818-EF4D-BA53-4402E1A63856}"/>
              </a:ext>
            </a:extLst>
          </p:cNvPr>
          <p:cNvPicPr>
            <a:picLocks noChangeAspect="1"/>
          </p:cNvPicPr>
          <p:nvPr/>
        </p:nvPicPr>
        <p:blipFill>
          <a:blip r:embed="rId6"/>
          <a:stretch>
            <a:fillRect/>
          </a:stretch>
        </p:blipFill>
        <p:spPr>
          <a:xfrm>
            <a:off x="8365723" y="3837652"/>
            <a:ext cx="3826277" cy="2300006"/>
          </a:xfrm>
          <a:prstGeom prst="rect">
            <a:avLst/>
          </a:prstGeom>
        </p:spPr>
      </p:pic>
    </p:spTree>
    <p:extLst>
      <p:ext uri="{BB962C8B-B14F-4D97-AF65-F5344CB8AC3E}">
        <p14:creationId xmlns:p14="http://schemas.microsoft.com/office/powerpoint/2010/main" val="1942204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D04E-050E-F047-A20D-9B8C6CB6C687}"/>
              </a:ext>
            </a:extLst>
          </p:cNvPr>
          <p:cNvSpPr>
            <a:spLocks noGrp="1"/>
          </p:cNvSpPr>
          <p:nvPr>
            <p:ph type="title"/>
          </p:nvPr>
        </p:nvSpPr>
        <p:spPr>
          <a:xfrm>
            <a:off x="838200" y="157861"/>
            <a:ext cx="10515600" cy="1325563"/>
          </a:xfrm>
        </p:spPr>
        <p:txBody>
          <a:bodyPr/>
          <a:lstStyle/>
          <a:p>
            <a:r>
              <a:rPr lang="en-US" b="1" dirty="0"/>
              <a:t>Changing the periodicity of RB Mgmt. execution.</a:t>
            </a:r>
          </a:p>
        </p:txBody>
      </p:sp>
      <p:sp>
        <p:nvSpPr>
          <p:cNvPr id="3" name="Content Placeholder 2">
            <a:extLst>
              <a:ext uri="{FF2B5EF4-FFF2-40B4-BE49-F238E27FC236}">
                <a16:creationId xmlns:a16="http://schemas.microsoft.com/office/drawing/2014/main" id="{33CFBA20-56A0-1648-9883-5A15903AA1D1}"/>
              </a:ext>
            </a:extLst>
          </p:cNvPr>
          <p:cNvSpPr>
            <a:spLocks noGrp="1"/>
          </p:cNvSpPr>
          <p:nvPr>
            <p:ph idx="1"/>
          </p:nvPr>
        </p:nvSpPr>
        <p:spPr>
          <a:xfrm>
            <a:off x="838200" y="1825625"/>
            <a:ext cx="5879592" cy="4351338"/>
          </a:xfrm>
        </p:spPr>
        <p:txBody>
          <a:bodyPr/>
          <a:lstStyle/>
          <a:p>
            <a:endParaRPr lang="en-US"/>
          </a:p>
        </p:txBody>
      </p:sp>
      <p:sp>
        <p:nvSpPr>
          <p:cNvPr id="4" name="TextBox 3">
            <a:extLst>
              <a:ext uri="{FF2B5EF4-FFF2-40B4-BE49-F238E27FC236}">
                <a16:creationId xmlns:a16="http://schemas.microsoft.com/office/drawing/2014/main" id="{2979BA0F-FBBD-EA43-8B0C-930199255DC8}"/>
              </a:ext>
            </a:extLst>
          </p:cNvPr>
          <p:cNvSpPr txBox="1"/>
          <p:nvPr/>
        </p:nvSpPr>
        <p:spPr>
          <a:xfrm>
            <a:off x="8309544" y="1099467"/>
            <a:ext cx="3467928" cy="2554545"/>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600" dirty="0"/>
              <a:t>CBR URLLC + CBR EMBB ~= Cell capacity</a:t>
            </a:r>
          </a:p>
          <a:p>
            <a:pPr marL="285750" indent="-285750">
              <a:buFont typeface="Arial" panose="020B0604020202020204" pitchFamily="34" charset="0"/>
              <a:buChar char="•"/>
            </a:pPr>
            <a:r>
              <a:rPr lang="en-US" sz="1600" dirty="0"/>
              <a:t> RB Control Frequency : 5 TTIs</a:t>
            </a:r>
          </a:p>
          <a:p>
            <a:pPr marL="285750" indent="-285750">
              <a:buFont typeface="Arial" panose="020B0604020202020204" pitchFamily="34" charset="0"/>
              <a:buChar char="•"/>
            </a:pPr>
            <a:r>
              <a:rPr lang="en-US" sz="1600" dirty="0"/>
              <a:t> </a:t>
            </a:r>
            <a:r>
              <a:rPr lang="en-US" sz="1600" dirty="0" err="1"/>
              <a:t>Embb</a:t>
            </a:r>
            <a:r>
              <a:rPr lang="en-US" sz="1600" dirty="0"/>
              <a:t> Policy Reservation =</a:t>
            </a:r>
            <a:r>
              <a:rPr lang="en-US" sz="1600" dirty="0">
                <a:solidFill>
                  <a:srgbClr val="FF0000"/>
                </a:solidFill>
              </a:rPr>
              <a:t>0</a:t>
            </a:r>
          </a:p>
          <a:p>
            <a:pPr marL="285750" indent="-285750">
              <a:buFont typeface="Arial" panose="020B0604020202020204" pitchFamily="34" charset="0"/>
              <a:buChar char="•"/>
            </a:pPr>
            <a:r>
              <a:rPr lang="en-US" sz="1600" dirty="0"/>
              <a:t> URLLC </a:t>
            </a:r>
            <a:r>
              <a:rPr lang="en-US" sz="1600" dirty="0" err="1"/>
              <a:t>Througput</a:t>
            </a:r>
            <a:r>
              <a:rPr lang="en-US" sz="1600" dirty="0"/>
              <a:t> ~[16] Mbps</a:t>
            </a:r>
          </a:p>
          <a:p>
            <a:pPr marL="285750" indent="-285750">
              <a:buFont typeface="Arial" panose="020B0604020202020204" pitchFamily="34" charset="0"/>
              <a:buChar char="•"/>
            </a:pPr>
            <a:r>
              <a:rPr lang="en-US" sz="1600" dirty="0"/>
              <a:t> </a:t>
            </a:r>
            <a:r>
              <a:rPr lang="en-US" sz="1600" dirty="0" err="1"/>
              <a:t>Embb</a:t>
            </a:r>
            <a:r>
              <a:rPr lang="en-US" sz="1600" dirty="0"/>
              <a:t> Throughput ~[</a:t>
            </a:r>
            <a:r>
              <a:rPr lang="en-US" sz="1600" dirty="0">
                <a:solidFill>
                  <a:srgbClr val="FF0000"/>
                </a:solidFill>
              </a:rPr>
              <a:t>0 </a:t>
            </a:r>
            <a:r>
              <a:rPr lang="en-US" sz="1600" dirty="0"/>
              <a:t>Mbps]</a:t>
            </a:r>
          </a:p>
          <a:p>
            <a:pPr marL="285750" indent="-285750">
              <a:buFont typeface="Arial" panose="020B0604020202020204" pitchFamily="34" charset="0"/>
              <a:buChar char="•"/>
            </a:pPr>
            <a:r>
              <a:rPr lang="en-US" sz="1600" dirty="0"/>
              <a:t> RBG allocation for URLLC ~ [12]</a:t>
            </a:r>
          </a:p>
          <a:p>
            <a:pPr marL="285750" indent="-285750">
              <a:buFont typeface="Arial" panose="020B0604020202020204" pitchFamily="34" charset="0"/>
              <a:buChar char="•"/>
            </a:pPr>
            <a:r>
              <a:rPr lang="en-US" sz="1600" dirty="0"/>
              <a:t> RBG Allocation for </a:t>
            </a:r>
            <a:r>
              <a:rPr lang="en-US" sz="1600" dirty="0" err="1"/>
              <a:t>Embb</a:t>
            </a:r>
            <a:r>
              <a:rPr lang="en-US" sz="1600" dirty="0"/>
              <a:t> ~[0]</a:t>
            </a:r>
          </a:p>
          <a:p>
            <a:pPr marL="285750" indent="-285750">
              <a:buFont typeface="Arial" panose="020B0604020202020204" pitchFamily="34" charset="0"/>
              <a:buChar char="•"/>
            </a:pPr>
            <a:r>
              <a:rPr lang="en-US" sz="1600" dirty="0"/>
              <a:t> Max </a:t>
            </a:r>
            <a:r>
              <a:rPr lang="en-US" sz="1600" dirty="0" err="1"/>
              <a:t>Embb</a:t>
            </a:r>
            <a:r>
              <a:rPr lang="en-US" sz="1600" dirty="0"/>
              <a:t> HOL Delay  :</a:t>
            </a:r>
            <a:r>
              <a:rPr lang="en-US" sz="1600" dirty="0">
                <a:solidFill>
                  <a:srgbClr val="FF0000"/>
                </a:solidFill>
              </a:rPr>
              <a:t>Unbounded</a:t>
            </a:r>
            <a:endParaRPr lang="en-US" sz="1600" dirty="0"/>
          </a:p>
          <a:p>
            <a:pPr marL="285750" indent="-285750">
              <a:buFont typeface="Arial" panose="020B0604020202020204" pitchFamily="34" charset="0"/>
              <a:buChar char="•"/>
            </a:pPr>
            <a:r>
              <a:rPr lang="en-US" sz="1600" dirty="0"/>
              <a:t> Max URLLC HOL Delay ~[</a:t>
            </a:r>
            <a:r>
              <a:rPr lang="en-US" sz="1600" dirty="0">
                <a:solidFill>
                  <a:srgbClr val="FF0000"/>
                </a:solidFill>
              </a:rPr>
              <a:t>4</a:t>
            </a:r>
            <a:r>
              <a:rPr lang="en-US" sz="1600" dirty="0"/>
              <a:t>]ns</a:t>
            </a:r>
          </a:p>
        </p:txBody>
      </p:sp>
    </p:spTree>
    <p:extLst>
      <p:ext uri="{BB962C8B-B14F-4D97-AF65-F5344CB8AC3E}">
        <p14:creationId xmlns:p14="http://schemas.microsoft.com/office/powerpoint/2010/main" val="60815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3A42F-EB8E-4542-98F5-C6C687DC8D46}"/>
              </a:ext>
            </a:extLst>
          </p:cNvPr>
          <p:cNvSpPr>
            <a:spLocks noGrp="1"/>
          </p:cNvSpPr>
          <p:nvPr>
            <p:ph type="title"/>
          </p:nvPr>
        </p:nvSpPr>
        <p:spPr>
          <a:xfrm>
            <a:off x="704088" y="-122555"/>
            <a:ext cx="10515600" cy="1325563"/>
          </a:xfrm>
        </p:spPr>
        <p:txBody>
          <a:bodyPr>
            <a:normAutofit/>
          </a:bodyPr>
          <a:lstStyle/>
          <a:p>
            <a:r>
              <a:rPr lang="en-US" sz="4000" dirty="0"/>
              <a:t>RB Distribution every 5*TTI RB, and </a:t>
            </a:r>
            <a:r>
              <a:rPr lang="en-US" sz="4000" dirty="0" err="1"/>
              <a:t>Embb</a:t>
            </a:r>
            <a:r>
              <a:rPr lang="en-US" sz="4000" dirty="0"/>
              <a:t> </a:t>
            </a:r>
            <a:r>
              <a:rPr lang="en-US" sz="4000" dirty="0" err="1"/>
              <a:t>Resv</a:t>
            </a:r>
            <a:r>
              <a:rPr lang="en-US" sz="4000" dirty="0"/>
              <a:t>. =0</a:t>
            </a:r>
          </a:p>
        </p:txBody>
      </p:sp>
      <p:sp>
        <p:nvSpPr>
          <p:cNvPr id="7" name="TextBox 6">
            <a:extLst>
              <a:ext uri="{FF2B5EF4-FFF2-40B4-BE49-F238E27FC236}">
                <a16:creationId xmlns:a16="http://schemas.microsoft.com/office/drawing/2014/main" id="{C119956F-E052-B04B-B5BE-DB8909257AFF}"/>
              </a:ext>
            </a:extLst>
          </p:cNvPr>
          <p:cNvSpPr txBox="1"/>
          <p:nvPr/>
        </p:nvSpPr>
        <p:spPr>
          <a:xfrm>
            <a:off x="548386" y="4232101"/>
            <a:ext cx="4273424" cy="2585323"/>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dirty="0"/>
              <a:t> Full Buffer Model</a:t>
            </a:r>
          </a:p>
          <a:p>
            <a:pPr marL="285750" indent="-285750">
              <a:buFont typeface="Arial" panose="020B0604020202020204" pitchFamily="34" charset="0"/>
              <a:buChar char="•"/>
            </a:pPr>
            <a:r>
              <a:rPr lang="en-US" dirty="0"/>
              <a:t> RB Control Frequency : 5 TTIs</a:t>
            </a:r>
          </a:p>
          <a:p>
            <a:pPr marL="285750" indent="-285750">
              <a:buFont typeface="Arial" panose="020B0604020202020204" pitchFamily="34" charset="0"/>
              <a:buChar char="•"/>
            </a:pPr>
            <a:r>
              <a:rPr lang="en-US" dirty="0"/>
              <a:t> </a:t>
            </a:r>
            <a:r>
              <a:rPr lang="en-US" dirty="0" err="1"/>
              <a:t>Embb</a:t>
            </a:r>
            <a:r>
              <a:rPr lang="en-US" dirty="0"/>
              <a:t> Policy Reservation =</a:t>
            </a:r>
            <a:r>
              <a:rPr lang="en-US" dirty="0">
                <a:solidFill>
                  <a:srgbClr val="FF0000"/>
                </a:solidFill>
              </a:rPr>
              <a:t>0</a:t>
            </a:r>
          </a:p>
          <a:p>
            <a:pPr marL="285750" indent="-285750">
              <a:buFont typeface="Arial" panose="020B0604020202020204" pitchFamily="34" charset="0"/>
              <a:buChar char="•"/>
            </a:pPr>
            <a:r>
              <a:rPr lang="en-US" dirty="0"/>
              <a:t> URLLC </a:t>
            </a:r>
            <a:r>
              <a:rPr lang="en-US" dirty="0" err="1"/>
              <a:t>Througput</a:t>
            </a:r>
            <a:r>
              <a:rPr lang="en-US" dirty="0"/>
              <a:t> ~[0] Mbps</a:t>
            </a:r>
          </a:p>
          <a:p>
            <a:pPr marL="285750" indent="-285750">
              <a:buFont typeface="Arial" panose="020B0604020202020204" pitchFamily="34" charset="0"/>
              <a:buChar char="•"/>
            </a:pPr>
            <a:r>
              <a:rPr lang="en-US" dirty="0"/>
              <a:t> </a:t>
            </a:r>
            <a:r>
              <a:rPr lang="en-US" dirty="0" err="1"/>
              <a:t>Embb</a:t>
            </a:r>
            <a:r>
              <a:rPr lang="en-US" dirty="0"/>
              <a:t> Throughput ~[</a:t>
            </a:r>
            <a:r>
              <a:rPr lang="en-US" dirty="0">
                <a:solidFill>
                  <a:srgbClr val="FF0000"/>
                </a:solidFill>
              </a:rPr>
              <a:t>16 </a:t>
            </a:r>
            <a:r>
              <a:rPr lang="en-US" dirty="0"/>
              <a:t>Mbps]</a:t>
            </a:r>
          </a:p>
          <a:p>
            <a:pPr marL="285750" indent="-285750">
              <a:buFont typeface="Arial" panose="020B0604020202020204" pitchFamily="34" charset="0"/>
              <a:buChar char="•"/>
            </a:pPr>
            <a:r>
              <a:rPr lang="en-US" dirty="0"/>
              <a:t> RBG allocation for URLLC ~ [12]</a:t>
            </a:r>
          </a:p>
          <a:p>
            <a:pPr marL="285750" indent="-285750">
              <a:buFont typeface="Arial" panose="020B0604020202020204" pitchFamily="34" charset="0"/>
              <a:buChar char="•"/>
            </a:pPr>
            <a:r>
              <a:rPr lang="en-US" dirty="0"/>
              <a:t> RBG Allocation for </a:t>
            </a:r>
            <a:r>
              <a:rPr lang="en-US" dirty="0" err="1"/>
              <a:t>Embb</a:t>
            </a:r>
            <a:r>
              <a:rPr lang="en-US" dirty="0"/>
              <a:t> ~[0]</a:t>
            </a:r>
          </a:p>
          <a:p>
            <a:pPr marL="285750" indent="-285750">
              <a:buFont typeface="Arial" panose="020B0604020202020204" pitchFamily="34" charset="0"/>
              <a:buChar char="•"/>
            </a:pPr>
            <a:r>
              <a:rPr lang="en-US" dirty="0"/>
              <a:t> Max </a:t>
            </a:r>
            <a:r>
              <a:rPr lang="en-US" dirty="0" err="1"/>
              <a:t>Embb</a:t>
            </a:r>
            <a:r>
              <a:rPr lang="en-US" dirty="0"/>
              <a:t> HOL Delay  :</a:t>
            </a:r>
            <a:r>
              <a:rPr lang="en-US" dirty="0">
                <a:solidFill>
                  <a:srgbClr val="FF0000"/>
                </a:solidFill>
              </a:rPr>
              <a:t>Unbounded</a:t>
            </a:r>
            <a:endParaRPr lang="en-US" dirty="0"/>
          </a:p>
          <a:p>
            <a:pPr marL="285750" indent="-285750">
              <a:buFont typeface="Arial" panose="020B0604020202020204" pitchFamily="34" charset="0"/>
              <a:buChar char="•"/>
            </a:pPr>
            <a:r>
              <a:rPr lang="en-US" dirty="0"/>
              <a:t> Max URLLC HOL Delay ~[</a:t>
            </a:r>
            <a:r>
              <a:rPr lang="en-US" dirty="0">
                <a:solidFill>
                  <a:srgbClr val="FF0000"/>
                </a:solidFill>
              </a:rPr>
              <a:t>0</a:t>
            </a:r>
            <a:r>
              <a:rPr lang="en-US" dirty="0"/>
              <a:t>]ns</a:t>
            </a:r>
          </a:p>
        </p:txBody>
      </p:sp>
      <p:pic>
        <p:nvPicPr>
          <p:cNvPr id="9" name="Picture 8">
            <a:extLst>
              <a:ext uri="{FF2B5EF4-FFF2-40B4-BE49-F238E27FC236}">
                <a16:creationId xmlns:a16="http://schemas.microsoft.com/office/drawing/2014/main" id="{0279093F-17ED-DA48-81E1-2A4121224830}"/>
              </a:ext>
            </a:extLst>
          </p:cNvPr>
          <p:cNvPicPr>
            <a:picLocks noChangeAspect="1"/>
          </p:cNvPicPr>
          <p:nvPr/>
        </p:nvPicPr>
        <p:blipFill>
          <a:blip r:embed="rId2"/>
          <a:stretch>
            <a:fillRect/>
          </a:stretch>
        </p:blipFill>
        <p:spPr>
          <a:xfrm>
            <a:off x="548386" y="1081088"/>
            <a:ext cx="4584700" cy="2743200"/>
          </a:xfrm>
          <a:prstGeom prst="rect">
            <a:avLst/>
          </a:prstGeom>
        </p:spPr>
      </p:pic>
      <p:pic>
        <p:nvPicPr>
          <p:cNvPr id="12" name="Picture 11">
            <a:extLst>
              <a:ext uri="{FF2B5EF4-FFF2-40B4-BE49-F238E27FC236}">
                <a16:creationId xmlns:a16="http://schemas.microsoft.com/office/drawing/2014/main" id="{CC9712CA-0FAC-5549-9D9F-9A07713A4ABE}"/>
              </a:ext>
            </a:extLst>
          </p:cNvPr>
          <p:cNvPicPr>
            <a:picLocks noChangeAspect="1"/>
          </p:cNvPicPr>
          <p:nvPr/>
        </p:nvPicPr>
        <p:blipFill>
          <a:blip r:embed="rId3"/>
          <a:stretch>
            <a:fillRect/>
          </a:stretch>
        </p:blipFill>
        <p:spPr>
          <a:xfrm>
            <a:off x="5864987" y="1059498"/>
            <a:ext cx="4622800" cy="2908300"/>
          </a:xfrm>
          <a:prstGeom prst="rect">
            <a:avLst/>
          </a:prstGeom>
        </p:spPr>
      </p:pic>
      <p:pic>
        <p:nvPicPr>
          <p:cNvPr id="13" name="Picture 12">
            <a:extLst>
              <a:ext uri="{FF2B5EF4-FFF2-40B4-BE49-F238E27FC236}">
                <a16:creationId xmlns:a16="http://schemas.microsoft.com/office/drawing/2014/main" id="{4445DEB2-40C9-3E49-B02B-80E901CE453F}"/>
              </a:ext>
            </a:extLst>
          </p:cNvPr>
          <p:cNvPicPr>
            <a:picLocks noChangeAspect="1"/>
          </p:cNvPicPr>
          <p:nvPr/>
        </p:nvPicPr>
        <p:blipFill>
          <a:blip r:embed="rId4"/>
          <a:stretch>
            <a:fillRect/>
          </a:stretch>
        </p:blipFill>
        <p:spPr>
          <a:xfrm>
            <a:off x="5778754" y="4074224"/>
            <a:ext cx="4584700" cy="2743200"/>
          </a:xfrm>
          <a:prstGeom prst="rect">
            <a:avLst/>
          </a:prstGeom>
        </p:spPr>
      </p:pic>
    </p:spTree>
    <p:extLst>
      <p:ext uri="{BB962C8B-B14F-4D97-AF65-F5344CB8AC3E}">
        <p14:creationId xmlns:p14="http://schemas.microsoft.com/office/powerpoint/2010/main" val="4212311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59C210-A8F7-FD43-B241-CE11EB17F082}"/>
              </a:ext>
            </a:extLst>
          </p:cNvPr>
          <p:cNvPicPr>
            <a:picLocks noChangeAspect="1"/>
          </p:cNvPicPr>
          <p:nvPr/>
        </p:nvPicPr>
        <p:blipFill>
          <a:blip r:embed="rId2"/>
          <a:stretch>
            <a:fillRect/>
          </a:stretch>
        </p:blipFill>
        <p:spPr>
          <a:xfrm>
            <a:off x="52861" y="3448801"/>
            <a:ext cx="5896835" cy="3383655"/>
          </a:xfrm>
          <a:prstGeom prst="rect">
            <a:avLst/>
          </a:prstGeom>
        </p:spPr>
      </p:pic>
      <p:pic>
        <p:nvPicPr>
          <p:cNvPr id="7" name="Picture 6">
            <a:extLst>
              <a:ext uri="{FF2B5EF4-FFF2-40B4-BE49-F238E27FC236}">
                <a16:creationId xmlns:a16="http://schemas.microsoft.com/office/drawing/2014/main" id="{D727F8B8-6630-0148-84D2-822056195522}"/>
              </a:ext>
            </a:extLst>
          </p:cNvPr>
          <p:cNvPicPr>
            <a:picLocks noChangeAspect="1"/>
          </p:cNvPicPr>
          <p:nvPr/>
        </p:nvPicPr>
        <p:blipFill>
          <a:blip r:embed="rId3"/>
          <a:stretch>
            <a:fillRect/>
          </a:stretch>
        </p:blipFill>
        <p:spPr>
          <a:xfrm>
            <a:off x="217170" y="25544"/>
            <a:ext cx="5732526" cy="3193144"/>
          </a:xfrm>
          <a:prstGeom prst="rect">
            <a:avLst/>
          </a:prstGeom>
        </p:spPr>
      </p:pic>
      <p:sp>
        <p:nvSpPr>
          <p:cNvPr id="8" name="TextBox 7">
            <a:extLst>
              <a:ext uri="{FF2B5EF4-FFF2-40B4-BE49-F238E27FC236}">
                <a16:creationId xmlns:a16="http://schemas.microsoft.com/office/drawing/2014/main" id="{A1A7E0B6-C527-8B48-8FF8-126D53E858CE}"/>
              </a:ext>
            </a:extLst>
          </p:cNvPr>
          <p:cNvSpPr txBox="1"/>
          <p:nvPr/>
        </p:nvSpPr>
        <p:spPr>
          <a:xfrm>
            <a:off x="6096000" y="172255"/>
            <a:ext cx="5376672" cy="1754326"/>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200" dirty="0"/>
              <a:t> Full Buffer Model</a:t>
            </a:r>
          </a:p>
          <a:p>
            <a:pPr marL="285750" indent="-285750">
              <a:buFont typeface="Arial" panose="020B0604020202020204" pitchFamily="34" charset="0"/>
              <a:buChar char="•"/>
            </a:pPr>
            <a:r>
              <a:rPr lang="en-US" sz="1200" dirty="0"/>
              <a:t> RB Control Frequency : </a:t>
            </a:r>
            <a:r>
              <a:rPr lang="en-US" sz="1200" dirty="0">
                <a:solidFill>
                  <a:srgbClr val="FF0000"/>
                </a:solidFill>
              </a:rPr>
              <a:t>10 TTIs</a:t>
            </a:r>
          </a:p>
          <a:p>
            <a:pPr marL="285750" indent="-285750">
              <a:buFont typeface="Arial" panose="020B0604020202020204" pitchFamily="34" charset="0"/>
              <a:buChar char="•"/>
            </a:pPr>
            <a:r>
              <a:rPr lang="en-US" sz="1200" dirty="0"/>
              <a:t> </a:t>
            </a:r>
            <a:r>
              <a:rPr lang="en-US" sz="1200" dirty="0" err="1"/>
              <a:t>Embb</a:t>
            </a:r>
            <a:r>
              <a:rPr lang="en-US" sz="1200" dirty="0"/>
              <a:t> Policy Reservation =</a:t>
            </a:r>
            <a:r>
              <a:rPr lang="en-US" sz="1200" dirty="0">
                <a:solidFill>
                  <a:srgbClr val="FF0000"/>
                </a:solidFill>
              </a:rPr>
              <a:t>0</a:t>
            </a:r>
          </a:p>
          <a:p>
            <a:pPr marL="285750" indent="-285750">
              <a:buFont typeface="Arial" panose="020B0604020202020204" pitchFamily="34" charset="0"/>
              <a:buChar char="•"/>
            </a:pPr>
            <a:r>
              <a:rPr lang="en-US" sz="1200" dirty="0"/>
              <a:t> URLLC </a:t>
            </a:r>
            <a:r>
              <a:rPr lang="en-US" sz="1200" dirty="0" err="1"/>
              <a:t>Througput</a:t>
            </a:r>
            <a:r>
              <a:rPr lang="en-US" sz="1200" dirty="0"/>
              <a:t> ~[9-15] Mbps</a:t>
            </a:r>
          </a:p>
          <a:p>
            <a:pPr marL="285750" indent="-285750">
              <a:buFont typeface="Arial" panose="020B0604020202020204" pitchFamily="34" charset="0"/>
              <a:buChar char="•"/>
            </a:pPr>
            <a:r>
              <a:rPr lang="en-US" sz="1200" dirty="0"/>
              <a:t> </a:t>
            </a:r>
            <a:r>
              <a:rPr lang="en-US" sz="1200" dirty="0" err="1"/>
              <a:t>Embb</a:t>
            </a:r>
            <a:r>
              <a:rPr lang="en-US" sz="1200" dirty="0"/>
              <a:t> Throughput ~[</a:t>
            </a:r>
            <a:r>
              <a:rPr lang="en-US" sz="1200" dirty="0">
                <a:solidFill>
                  <a:srgbClr val="FF0000"/>
                </a:solidFill>
              </a:rPr>
              <a:t>1</a:t>
            </a:r>
            <a:r>
              <a:rPr lang="en-US" sz="1200" dirty="0"/>
              <a:t>-8Mbps]</a:t>
            </a:r>
          </a:p>
          <a:p>
            <a:pPr marL="285750" indent="-285750">
              <a:buFont typeface="Arial" panose="020B0604020202020204" pitchFamily="34" charset="0"/>
              <a:buChar char="•"/>
            </a:pPr>
            <a:r>
              <a:rPr lang="en-US" sz="1200" dirty="0"/>
              <a:t> RBG allocation for URLLC ~ [5,12]</a:t>
            </a:r>
          </a:p>
          <a:p>
            <a:pPr marL="285750" indent="-285750">
              <a:buFont typeface="Arial" panose="020B0604020202020204" pitchFamily="34" charset="0"/>
              <a:buChar char="•"/>
            </a:pPr>
            <a:r>
              <a:rPr lang="en-US" sz="1200" dirty="0"/>
              <a:t> RBG Allocation for </a:t>
            </a:r>
            <a:r>
              <a:rPr lang="en-US" sz="1200" dirty="0" err="1"/>
              <a:t>Embb</a:t>
            </a:r>
            <a:r>
              <a:rPr lang="en-US" sz="1200" dirty="0"/>
              <a:t> ~[0,7]</a:t>
            </a:r>
          </a:p>
          <a:p>
            <a:pPr marL="285750" indent="-285750">
              <a:buFont typeface="Arial" panose="020B0604020202020204" pitchFamily="34" charset="0"/>
              <a:buChar char="•"/>
            </a:pPr>
            <a:r>
              <a:rPr lang="en-US" sz="1200" dirty="0"/>
              <a:t> Max </a:t>
            </a:r>
            <a:r>
              <a:rPr lang="en-US" sz="1200" dirty="0" err="1"/>
              <a:t>Embb</a:t>
            </a:r>
            <a:r>
              <a:rPr lang="en-US" sz="1200" dirty="0"/>
              <a:t> HOL Delay  ~[</a:t>
            </a:r>
            <a:r>
              <a:rPr lang="en-US" sz="1200" dirty="0">
                <a:solidFill>
                  <a:srgbClr val="FF0000"/>
                </a:solidFill>
              </a:rPr>
              <a:t>8</a:t>
            </a:r>
            <a:r>
              <a:rPr lang="en-US" sz="1200" dirty="0"/>
              <a:t>- 17] ns</a:t>
            </a:r>
          </a:p>
          <a:p>
            <a:pPr marL="285750" indent="-285750">
              <a:buFont typeface="Arial" panose="020B0604020202020204" pitchFamily="34" charset="0"/>
              <a:buChar char="•"/>
            </a:pPr>
            <a:r>
              <a:rPr lang="en-US" sz="1200" dirty="0"/>
              <a:t> Max URLLC HOL Delay ~[</a:t>
            </a:r>
            <a:r>
              <a:rPr lang="en-US" sz="1200" dirty="0">
                <a:solidFill>
                  <a:srgbClr val="FF0000"/>
                </a:solidFill>
              </a:rPr>
              <a:t>0</a:t>
            </a:r>
            <a:r>
              <a:rPr lang="en-US" sz="1200" dirty="0"/>
              <a:t>-10]ns</a:t>
            </a:r>
          </a:p>
        </p:txBody>
      </p:sp>
      <p:pic>
        <p:nvPicPr>
          <p:cNvPr id="12" name="Picture 11">
            <a:extLst>
              <a:ext uri="{FF2B5EF4-FFF2-40B4-BE49-F238E27FC236}">
                <a16:creationId xmlns:a16="http://schemas.microsoft.com/office/drawing/2014/main" id="{05B93A39-3F04-EA4E-A739-CB33822020C5}"/>
              </a:ext>
            </a:extLst>
          </p:cNvPr>
          <p:cNvPicPr>
            <a:picLocks noChangeAspect="1"/>
          </p:cNvPicPr>
          <p:nvPr/>
        </p:nvPicPr>
        <p:blipFill>
          <a:blip r:embed="rId4"/>
          <a:stretch>
            <a:fillRect/>
          </a:stretch>
        </p:blipFill>
        <p:spPr>
          <a:xfrm>
            <a:off x="6306657" y="1975349"/>
            <a:ext cx="4955357" cy="2822194"/>
          </a:xfrm>
          <a:prstGeom prst="rect">
            <a:avLst/>
          </a:prstGeom>
        </p:spPr>
      </p:pic>
      <p:sp>
        <p:nvSpPr>
          <p:cNvPr id="13" name="TextBox 12">
            <a:extLst>
              <a:ext uri="{FF2B5EF4-FFF2-40B4-BE49-F238E27FC236}">
                <a16:creationId xmlns:a16="http://schemas.microsoft.com/office/drawing/2014/main" id="{C81F7F0A-725A-D84F-B888-B1873CC2898F}"/>
              </a:ext>
            </a:extLst>
          </p:cNvPr>
          <p:cNvSpPr txBox="1"/>
          <p:nvPr/>
        </p:nvSpPr>
        <p:spPr>
          <a:xfrm>
            <a:off x="6242306" y="4931420"/>
            <a:ext cx="5754624" cy="1600438"/>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1400" dirty="0"/>
              <a:t>The performance is sensitive to the frequency of executing the RB distribution algorithm</a:t>
            </a:r>
          </a:p>
          <a:p>
            <a:pPr marL="285750" indent="-285750">
              <a:buFont typeface="Arial" panose="020B0604020202020204" pitchFamily="34" charset="0"/>
              <a:buChar char="•"/>
            </a:pPr>
            <a:r>
              <a:rPr lang="en-US" sz="1400" dirty="0"/>
              <a:t>Possible reason :</a:t>
            </a:r>
          </a:p>
          <a:p>
            <a:pPr marL="742950" lvl="1" indent="-285750">
              <a:buFont typeface="Arial" panose="020B0604020202020204" pitchFamily="34" charset="0"/>
              <a:buChar char="•"/>
            </a:pPr>
            <a:r>
              <a:rPr lang="en-US" sz="1400" dirty="0"/>
              <a:t>Longer TTI duration allows the URLLC queue to drain fast enough to allow residual RBGs to be given to </a:t>
            </a:r>
            <a:r>
              <a:rPr lang="en-US" sz="1400" dirty="0" err="1"/>
              <a:t>Embb</a:t>
            </a:r>
            <a:r>
              <a:rPr lang="en-US" sz="1400" dirty="0"/>
              <a:t> for transmission.</a:t>
            </a:r>
          </a:p>
          <a:p>
            <a:pPr marL="742950" lvl="1" indent="-285750">
              <a:buFont typeface="Arial" panose="020B0604020202020204" pitchFamily="34" charset="0"/>
              <a:buChar char="•"/>
            </a:pPr>
            <a:r>
              <a:rPr lang="en-US" sz="1400" dirty="0"/>
              <a:t>Smaller TTI control also reduces the HOL delay for URLLC, which is desirable</a:t>
            </a:r>
          </a:p>
        </p:txBody>
      </p:sp>
    </p:spTree>
    <p:extLst>
      <p:ext uri="{BB962C8B-B14F-4D97-AF65-F5344CB8AC3E}">
        <p14:creationId xmlns:p14="http://schemas.microsoft.com/office/powerpoint/2010/main" val="3296294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09DE07-AE72-0344-9D29-4A3431C781AA}"/>
              </a:ext>
            </a:extLst>
          </p:cNvPr>
          <p:cNvPicPr>
            <a:picLocks noChangeAspect="1"/>
          </p:cNvPicPr>
          <p:nvPr/>
        </p:nvPicPr>
        <p:blipFill>
          <a:blip r:embed="rId2"/>
          <a:stretch>
            <a:fillRect/>
          </a:stretch>
        </p:blipFill>
        <p:spPr>
          <a:xfrm>
            <a:off x="6534658" y="3429000"/>
            <a:ext cx="5540596" cy="3330497"/>
          </a:xfrm>
          <a:prstGeom prst="rect">
            <a:avLst/>
          </a:prstGeom>
        </p:spPr>
      </p:pic>
      <p:pic>
        <p:nvPicPr>
          <p:cNvPr id="6" name="Picture 5">
            <a:extLst>
              <a:ext uri="{FF2B5EF4-FFF2-40B4-BE49-F238E27FC236}">
                <a16:creationId xmlns:a16="http://schemas.microsoft.com/office/drawing/2014/main" id="{27B0A308-5DD2-C444-BE92-C2EA331F9EF1}"/>
              </a:ext>
            </a:extLst>
          </p:cNvPr>
          <p:cNvPicPr>
            <a:picLocks noChangeAspect="1"/>
          </p:cNvPicPr>
          <p:nvPr/>
        </p:nvPicPr>
        <p:blipFill>
          <a:blip r:embed="rId3"/>
          <a:stretch>
            <a:fillRect/>
          </a:stretch>
        </p:blipFill>
        <p:spPr>
          <a:xfrm>
            <a:off x="581001" y="3429000"/>
            <a:ext cx="5689600" cy="3330497"/>
          </a:xfrm>
          <a:prstGeom prst="rect">
            <a:avLst/>
          </a:prstGeom>
        </p:spPr>
      </p:pic>
      <p:pic>
        <p:nvPicPr>
          <p:cNvPr id="8" name="Picture 7">
            <a:extLst>
              <a:ext uri="{FF2B5EF4-FFF2-40B4-BE49-F238E27FC236}">
                <a16:creationId xmlns:a16="http://schemas.microsoft.com/office/drawing/2014/main" id="{DDD970CC-400B-4A45-AB85-E20297ADC591}"/>
              </a:ext>
            </a:extLst>
          </p:cNvPr>
          <p:cNvPicPr>
            <a:picLocks noChangeAspect="1"/>
          </p:cNvPicPr>
          <p:nvPr/>
        </p:nvPicPr>
        <p:blipFill>
          <a:blip r:embed="rId4"/>
          <a:stretch>
            <a:fillRect/>
          </a:stretch>
        </p:blipFill>
        <p:spPr>
          <a:xfrm>
            <a:off x="581001" y="46783"/>
            <a:ext cx="5689600" cy="3175000"/>
          </a:xfrm>
          <a:prstGeom prst="rect">
            <a:avLst/>
          </a:prstGeom>
        </p:spPr>
      </p:pic>
      <p:sp>
        <p:nvSpPr>
          <p:cNvPr id="9" name="TextBox 8">
            <a:extLst>
              <a:ext uri="{FF2B5EF4-FFF2-40B4-BE49-F238E27FC236}">
                <a16:creationId xmlns:a16="http://schemas.microsoft.com/office/drawing/2014/main" id="{B1C23BE8-30BA-4147-8363-4CB0E6E63AFF}"/>
              </a:ext>
            </a:extLst>
          </p:cNvPr>
          <p:cNvSpPr txBox="1"/>
          <p:nvPr/>
        </p:nvSpPr>
        <p:spPr>
          <a:xfrm>
            <a:off x="7162672" y="98503"/>
            <a:ext cx="3681984" cy="2585323"/>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dirty="0"/>
              <a:t> Full Buffer Model</a:t>
            </a:r>
          </a:p>
          <a:p>
            <a:pPr marL="285750" indent="-285750">
              <a:buFont typeface="Arial" panose="020B0604020202020204" pitchFamily="34" charset="0"/>
              <a:buChar char="•"/>
            </a:pPr>
            <a:r>
              <a:rPr lang="en-US" dirty="0"/>
              <a:t> RB Control Frequency : 10 TTIs </a:t>
            </a:r>
          </a:p>
          <a:p>
            <a:pPr marL="285750" indent="-285750">
              <a:buFont typeface="Arial" panose="020B0604020202020204" pitchFamily="34" charset="0"/>
              <a:buChar char="•"/>
            </a:pPr>
            <a:r>
              <a:rPr lang="en-US" dirty="0"/>
              <a:t> </a:t>
            </a:r>
            <a:r>
              <a:rPr lang="en-US" dirty="0" err="1"/>
              <a:t>Embb</a:t>
            </a:r>
            <a:r>
              <a:rPr lang="en-US" dirty="0"/>
              <a:t> Policy Reservation =</a:t>
            </a:r>
            <a:r>
              <a:rPr lang="en-US" dirty="0">
                <a:solidFill>
                  <a:srgbClr val="FF0000"/>
                </a:solidFill>
              </a:rPr>
              <a:t>3</a:t>
            </a:r>
          </a:p>
          <a:p>
            <a:pPr marL="285750" indent="-285750">
              <a:buFont typeface="Arial" panose="020B0604020202020204" pitchFamily="34" charset="0"/>
              <a:buChar char="•"/>
            </a:pPr>
            <a:r>
              <a:rPr lang="en-US" dirty="0"/>
              <a:t> URLLC </a:t>
            </a:r>
            <a:r>
              <a:rPr lang="en-US" dirty="0" err="1"/>
              <a:t>Througput</a:t>
            </a:r>
            <a:r>
              <a:rPr lang="en-US" dirty="0"/>
              <a:t> ~[12-</a:t>
            </a:r>
            <a:r>
              <a:rPr lang="en-US" dirty="0">
                <a:solidFill>
                  <a:srgbClr val="FF0000"/>
                </a:solidFill>
              </a:rPr>
              <a:t>13</a:t>
            </a:r>
            <a:r>
              <a:rPr lang="en-US" dirty="0"/>
              <a:t>] Mbps</a:t>
            </a:r>
          </a:p>
          <a:p>
            <a:pPr marL="285750" indent="-285750">
              <a:buFont typeface="Arial" panose="020B0604020202020204" pitchFamily="34" charset="0"/>
              <a:buChar char="•"/>
            </a:pPr>
            <a:r>
              <a:rPr lang="en-US" dirty="0"/>
              <a:t> </a:t>
            </a:r>
            <a:r>
              <a:rPr lang="en-US" dirty="0" err="1"/>
              <a:t>Embb</a:t>
            </a:r>
            <a:r>
              <a:rPr lang="en-US" dirty="0"/>
              <a:t> Throughput ~[</a:t>
            </a:r>
            <a:r>
              <a:rPr lang="en-US" dirty="0">
                <a:solidFill>
                  <a:srgbClr val="FF0000"/>
                </a:solidFill>
              </a:rPr>
              <a:t>4-5</a:t>
            </a:r>
            <a:r>
              <a:rPr lang="en-US" dirty="0"/>
              <a:t>Mbps]</a:t>
            </a:r>
          </a:p>
          <a:p>
            <a:pPr marL="285750" indent="-285750">
              <a:buFont typeface="Arial" panose="020B0604020202020204" pitchFamily="34" charset="0"/>
              <a:buChar char="•"/>
            </a:pPr>
            <a:r>
              <a:rPr lang="en-US" dirty="0"/>
              <a:t> RBG allocation for URLLC ~ [9]</a:t>
            </a:r>
          </a:p>
          <a:p>
            <a:pPr marL="285750" indent="-285750">
              <a:buFont typeface="Arial" panose="020B0604020202020204" pitchFamily="34" charset="0"/>
              <a:buChar char="•"/>
            </a:pPr>
            <a:r>
              <a:rPr lang="en-US" dirty="0"/>
              <a:t> RBG Allocation for </a:t>
            </a:r>
            <a:r>
              <a:rPr lang="en-US" dirty="0" err="1"/>
              <a:t>Embb</a:t>
            </a:r>
            <a:r>
              <a:rPr lang="en-US" dirty="0"/>
              <a:t> ~[3]</a:t>
            </a:r>
          </a:p>
          <a:p>
            <a:pPr marL="285750" indent="-285750">
              <a:buFont typeface="Arial" panose="020B0604020202020204" pitchFamily="34" charset="0"/>
              <a:buChar char="•"/>
            </a:pPr>
            <a:r>
              <a:rPr lang="en-US" dirty="0"/>
              <a:t> Max </a:t>
            </a:r>
            <a:r>
              <a:rPr lang="en-US" dirty="0" err="1"/>
              <a:t>Embb</a:t>
            </a:r>
            <a:r>
              <a:rPr lang="en-US" dirty="0"/>
              <a:t> HOL Delay  ~[</a:t>
            </a:r>
            <a:r>
              <a:rPr lang="en-US" dirty="0">
                <a:solidFill>
                  <a:srgbClr val="FF0000"/>
                </a:solidFill>
              </a:rPr>
              <a:t>16</a:t>
            </a:r>
            <a:r>
              <a:rPr lang="en-US" dirty="0"/>
              <a:t>-18] ns</a:t>
            </a:r>
          </a:p>
          <a:p>
            <a:pPr marL="285750" indent="-285750">
              <a:buFont typeface="Arial" panose="020B0604020202020204" pitchFamily="34" charset="0"/>
              <a:buChar char="•"/>
            </a:pPr>
            <a:r>
              <a:rPr lang="en-US" dirty="0"/>
              <a:t> Max URLLC HOL Delay ~[</a:t>
            </a:r>
            <a:r>
              <a:rPr lang="en-US" dirty="0">
                <a:solidFill>
                  <a:srgbClr val="FF0000"/>
                </a:solidFill>
              </a:rPr>
              <a:t>4</a:t>
            </a:r>
            <a:r>
              <a:rPr lang="en-US" dirty="0"/>
              <a:t>-6]ns</a:t>
            </a:r>
          </a:p>
        </p:txBody>
      </p:sp>
      <p:sp>
        <p:nvSpPr>
          <p:cNvPr id="10" name="TextBox 9">
            <a:extLst>
              <a:ext uri="{FF2B5EF4-FFF2-40B4-BE49-F238E27FC236}">
                <a16:creationId xmlns:a16="http://schemas.microsoft.com/office/drawing/2014/main" id="{2FBBDCD6-2988-8747-9882-5A9C17AC5498}"/>
              </a:ext>
            </a:extLst>
          </p:cNvPr>
          <p:cNvSpPr txBox="1"/>
          <p:nvPr/>
        </p:nvSpPr>
        <p:spPr>
          <a:xfrm>
            <a:off x="6534658" y="2782669"/>
            <a:ext cx="5333078"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rPr>
              <a:t>With reservation, decreasing to 5*TTIs doesn’t change the allocation or the rate </a:t>
            </a:r>
          </a:p>
        </p:txBody>
      </p:sp>
    </p:spTree>
    <p:extLst>
      <p:ext uri="{BB962C8B-B14F-4D97-AF65-F5344CB8AC3E}">
        <p14:creationId xmlns:p14="http://schemas.microsoft.com/office/powerpoint/2010/main" val="1269312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E1272-1500-F54A-B030-85D0865D9B92}"/>
              </a:ext>
            </a:extLst>
          </p:cNvPr>
          <p:cNvSpPr>
            <a:spLocks noGrp="1"/>
          </p:cNvSpPr>
          <p:nvPr>
            <p:ph type="title"/>
          </p:nvPr>
        </p:nvSpPr>
        <p:spPr/>
        <p:txBody>
          <a:bodyPr/>
          <a:lstStyle/>
          <a:p>
            <a:r>
              <a:rPr lang="en-US" dirty="0"/>
              <a:t>10xTTI and With </a:t>
            </a:r>
            <a:r>
              <a:rPr lang="en-US" dirty="0" err="1"/>
              <a:t>Resv</a:t>
            </a:r>
            <a:r>
              <a:rPr lang="en-US" dirty="0"/>
              <a:t>=1</a:t>
            </a:r>
          </a:p>
        </p:txBody>
      </p:sp>
      <p:sp>
        <p:nvSpPr>
          <p:cNvPr id="3" name="Content Placeholder 2">
            <a:extLst>
              <a:ext uri="{FF2B5EF4-FFF2-40B4-BE49-F238E27FC236}">
                <a16:creationId xmlns:a16="http://schemas.microsoft.com/office/drawing/2014/main" id="{1219D474-15E2-E64E-B59D-D05F32D041CD}"/>
              </a:ext>
            </a:extLst>
          </p:cNvPr>
          <p:cNvSpPr>
            <a:spLocks noGrp="1"/>
          </p:cNvSpPr>
          <p:nvPr>
            <p:ph idx="1"/>
          </p:nvPr>
        </p:nvSpPr>
        <p:spPr>
          <a:xfrm>
            <a:off x="6973676" y="1825625"/>
            <a:ext cx="4380123" cy="2272650"/>
          </a:xfrm>
        </p:spPr>
        <p:txBody>
          <a:bodyPr/>
          <a:lstStyle/>
          <a:p>
            <a:r>
              <a:rPr lang="en-US" dirty="0"/>
              <a:t>Longer TTI and lower reservation for </a:t>
            </a:r>
            <a:r>
              <a:rPr lang="en-US" dirty="0" err="1"/>
              <a:t>Embb</a:t>
            </a:r>
            <a:r>
              <a:rPr lang="en-US" dirty="0"/>
              <a:t> flows results in more throughput variation (similar to Slide 31), hence higher HOL delays.</a:t>
            </a:r>
          </a:p>
        </p:txBody>
      </p:sp>
      <p:pic>
        <p:nvPicPr>
          <p:cNvPr id="4" name="Picture 3">
            <a:extLst>
              <a:ext uri="{FF2B5EF4-FFF2-40B4-BE49-F238E27FC236}">
                <a16:creationId xmlns:a16="http://schemas.microsoft.com/office/drawing/2014/main" id="{E782B815-AADF-4647-B930-270D27A9B9AF}"/>
              </a:ext>
            </a:extLst>
          </p:cNvPr>
          <p:cNvPicPr>
            <a:picLocks noChangeAspect="1"/>
          </p:cNvPicPr>
          <p:nvPr/>
        </p:nvPicPr>
        <p:blipFill>
          <a:blip r:embed="rId2"/>
          <a:stretch>
            <a:fillRect/>
          </a:stretch>
        </p:blipFill>
        <p:spPr>
          <a:xfrm>
            <a:off x="501803" y="2010272"/>
            <a:ext cx="6032500" cy="3454400"/>
          </a:xfrm>
          <a:prstGeom prst="rect">
            <a:avLst/>
          </a:prstGeom>
        </p:spPr>
      </p:pic>
    </p:spTree>
    <p:extLst>
      <p:ext uri="{BB962C8B-B14F-4D97-AF65-F5344CB8AC3E}">
        <p14:creationId xmlns:p14="http://schemas.microsoft.com/office/powerpoint/2010/main" val="21647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CC49-9121-F647-940C-C78FA275AC37}"/>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4E1E9F0-C2A2-F94D-84EE-22176D370702}"/>
              </a:ext>
            </a:extLst>
          </p:cNvPr>
          <p:cNvSpPr>
            <a:spLocks noGrp="1"/>
          </p:cNvSpPr>
          <p:nvPr>
            <p:ph idx="1"/>
          </p:nvPr>
        </p:nvSpPr>
        <p:spPr/>
        <p:txBody>
          <a:bodyPr/>
          <a:lstStyle/>
          <a:p>
            <a:r>
              <a:rPr lang="en-US" dirty="0"/>
              <a:t>Regenerate graphs, delay CDFs</a:t>
            </a:r>
          </a:p>
          <a:p>
            <a:r>
              <a:rPr lang="en-US" dirty="0"/>
              <a:t>Change the URLLC traffic model</a:t>
            </a:r>
          </a:p>
          <a:p>
            <a:r>
              <a:rPr lang="en-US" dirty="0"/>
              <a:t>Code to track the PDCP level packet delay and the CDF</a:t>
            </a:r>
          </a:p>
          <a:p>
            <a:r>
              <a:rPr lang="en-US" dirty="0"/>
              <a:t>More Cells and UEs, with mobility and HARQ</a:t>
            </a:r>
          </a:p>
          <a:p>
            <a:r>
              <a:rPr lang="en-US" dirty="0"/>
              <a:t>Benchmarking against Joint scheduling – haven’t seen this feature in NS-3 yet</a:t>
            </a:r>
          </a:p>
          <a:p>
            <a:pPr lvl="1"/>
            <a:r>
              <a:rPr lang="en-US" dirty="0"/>
              <a:t>We could implement it..</a:t>
            </a:r>
          </a:p>
          <a:p>
            <a:endParaRPr lang="en-US" dirty="0"/>
          </a:p>
          <a:p>
            <a:endParaRPr lang="en-US" dirty="0"/>
          </a:p>
        </p:txBody>
      </p:sp>
    </p:spTree>
    <p:extLst>
      <p:ext uri="{BB962C8B-B14F-4D97-AF65-F5344CB8AC3E}">
        <p14:creationId xmlns:p14="http://schemas.microsoft.com/office/powerpoint/2010/main" val="2590047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BC493-C85B-C249-B0F5-E594F3AAE679}"/>
              </a:ext>
            </a:extLst>
          </p:cNvPr>
          <p:cNvSpPr>
            <a:spLocks noGrp="1"/>
          </p:cNvSpPr>
          <p:nvPr>
            <p:ph type="title"/>
          </p:nvPr>
        </p:nvSpPr>
        <p:spPr>
          <a:xfrm>
            <a:off x="227374" y="-158301"/>
            <a:ext cx="8272087" cy="817632"/>
          </a:xfrm>
        </p:spPr>
        <p:txBody>
          <a:bodyPr>
            <a:normAutofit fontScale="90000"/>
          </a:bodyPr>
          <a:lstStyle/>
          <a:p>
            <a:r>
              <a:rPr lang="en-US" b="1" dirty="0"/>
              <a:t>System View (with Disjoint Scheduling)</a:t>
            </a:r>
          </a:p>
        </p:txBody>
      </p:sp>
      <p:pic>
        <p:nvPicPr>
          <p:cNvPr id="64" name="Content Placeholder 63" descr="Robot Hand outline">
            <a:extLst>
              <a:ext uri="{FF2B5EF4-FFF2-40B4-BE49-F238E27FC236}">
                <a16:creationId xmlns:a16="http://schemas.microsoft.com/office/drawing/2014/main" id="{652059A8-3D92-E446-9BBC-BAAE35652D4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521049" y="5573071"/>
            <a:ext cx="914400" cy="914400"/>
          </a:xfrm>
        </p:spPr>
      </p:pic>
      <p:sp>
        <p:nvSpPr>
          <p:cNvPr id="5" name="Rounded Rectangle 4">
            <a:extLst>
              <a:ext uri="{FF2B5EF4-FFF2-40B4-BE49-F238E27FC236}">
                <a16:creationId xmlns:a16="http://schemas.microsoft.com/office/drawing/2014/main" id="{A46A6B74-C67E-E948-97A7-3DDA42E41FD5}"/>
              </a:ext>
            </a:extLst>
          </p:cNvPr>
          <p:cNvSpPr/>
          <p:nvPr/>
        </p:nvSpPr>
        <p:spPr>
          <a:xfrm>
            <a:off x="7384774" y="3429000"/>
            <a:ext cx="1013791" cy="51683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51D0FE13-BF45-F146-BDC6-59E98DC14C1B}"/>
              </a:ext>
            </a:extLst>
          </p:cNvPr>
          <p:cNvSpPr/>
          <p:nvPr/>
        </p:nvSpPr>
        <p:spPr>
          <a:xfrm>
            <a:off x="9452471" y="3424824"/>
            <a:ext cx="1013791" cy="51683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F133875-CDFD-774F-9888-21817E77D2E8}"/>
              </a:ext>
            </a:extLst>
          </p:cNvPr>
          <p:cNvSpPr txBox="1"/>
          <p:nvPr/>
        </p:nvSpPr>
        <p:spPr>
          <a:xfrm>
            <a:off x="7180839" y="3511377"/>
            <a:ext cx="1321750" cy="461665"/>
          </a:xfrm>
          <a:prstGeom prst="rect">
            <a:avLst/>
          </a:prstGeom>
          <a:noFill/>
        </p:spPr>
        <p:txBody>
          <a:bodyPr wrap="square" rtlCol="0">
            <a:spAutoFit/>
          </a:bodyPr>
          <a:lstStyle/>
          <a:p>
            <a:pPr algn="ctr"/>
            <a:r>
              <a:rPr lang="en-US" sz="1200" dirty="0"/>
              <a:t>DU</a:t>
            </a:r>
          </a:p>
          <a:p>
            <a:pPr algn="ctr"/>
            <a:r>
              <a:rPr lang="en-US" sz="1200" dirty="0"/>
              <a:t>(EMBB)</a:t>
            </a:r>
          </a:p>
        </p:txBody>
      </p:sp>
      <p:sp>
        <p:nvSpPr>
          <p:cNvPr id="8" name="TextBox 7">
            <a:extLst>
              <a:ext uri="{FF2B5EF4-FFF2-40B4-BE49-F238E27FC236}">
                <a16:creationId xmlns:a16="http://schemas.microsoft.com/office/drawing/2014/main" id="{63CAC503-5980-134F-BFEE-6B5FF7E04FEB}"/>
              </a:ext>
            </a:extLst>
          </p:cNvPr>
          <p:cNvSpPr txBox="1"/>
          <p:nvPr/>
        </p:nvSpPr>
        <p:spPr>
          <a:xfrm>
            <a:off x="9358727" y="3522476"/>
            <a:ext cx="1155252" cy="276999"/>
          </a:xfrm>
          <a:prstGeom prst="rect">
            <a:avLst/>
          </a:prstGeom>
          <a:noFill/>
        </p:spPr>
        <p:txBody>
          <a:bodyPr wrap="square" rtlCol="0">
            <a:spAutoFit/>
          </a:bodyPr>
          <a:lstStyle/>
          <a:p>
            <a:pPr algn="ctr"/>
            <a:r>
              <a:rPr lang="en-US" sz="1200" dirty="0"/>
              <a:t>DU(URLLC)</a:t>
            </a:r>
          </a:p>
        </p:txBody>
      </p:sp>
      <p:sp>
        <p:nvSpPr>
          <p:cNvPr id="9" name="Rounded Rectangle 8">
            <a:extLst>
              <a:ext uri="{FF2B5EF4-FFF2-40B4-BE49-F238E27FC236}">
                <a16:creationId xmlns:a16="http://schemas.microsoft.com/office/drawing/2014/main" id="{8D2C64CA-EEFA-6040-8C19-C9AE5DC0CF1B}"/>
              </a:ext>
            </a:extLst>
          </p:cNvPr>
          <p:cNvSpPr/>
          <p:nvPr/>
        </p:nvSpPr>
        <p:spPr>
          <a:xfrm>
            <a:off x="8778625" y="1862292"/>
            <a:ext cx="1013791" cy="51683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12CEF64-0089-6F44-BCC1-474B357CAFE3}"/>
              </a:ext>
            </a:extLst>
          </p:cNvPr>
          <p:cNvSpPr txBox="1"/>
          <p:nvPr/>
        </p:nvSpPr>
        <p:spPr>
          <a:xfrm>
            <a:off x="8846722" y="1936043"/>
            <a:ext cx="877596" cy="369332"/>
          </a:xfrm>
          <a:prstGeom prst="rect">
            <a:avLst/>
          </a:prstGeom>
          <a:noFill/>
        </p:spPr>
        <p:txBody>
          <a:bodyPr wrap="square" rtlCol="0">
            <a:spAutoFit/>
          </a:bodyPr>
          <a:lstStyle/>
          <a:p>
            <a:r>
              <a:rPr lang="en-US" dirty="0"/>
              <a:t>CU-UP</a:t>
            </a:r>
          </a:p>
        </p:txBody>
      </p:sp>
      <p:sp>
        <p:nvSpPr>
          <p:cNvPr id="11" name="Rounded Rectangle 10">
            <a:extLst>
              <a:ext uri="{FF2B5EF4-FFF2-40B4-BE49-F238E27FC236}">
                <a16:creationId xmlns:a16="http://schemas.microsoft.com/office/drawing/2014/main" id="{564F615B-5328-1E40-B2E7-C1CC2102FC46}"/>
              </a:ext>
            </a:extLst>
          </p:cNvPr>
          <p:cNvSpPr/>
          <p:nvPr/>
        </p:nvSpPr>
        <p:spPr>
          <a:xfrm>
            <a:off x="7223890" y="1416019"/>
            <a:ext cx="1013791" cy="51683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6ED7155-A6D0-5F4D-8D06-B9C95DD9DEC0}"/>
              </a:ext>
            </a:extLst>
          </p:cNvPr>
          <p:cNvSpPr txBox="1"/>
          <p:nvPr/>
        </p:nvSpPr>
        <p:spPr>
          <a:xfrm>
            <a:off x="7291987" y="1489770"/>
            <a:ext cx="877596" cy="369332"/>
          </a:xfrm>
          <a:prstGeom prst="rect">
            <a:avLst/>
          </a:prstGeom>
          <a:noFill/>
        </p:spPr>
        <p:txBody>
          <a:bodyPr wrap="square" rtlCol="0">
            <a:spAutoFit/>
          </a:bodyPr>
          <a:lstStyle/>
          <a:p>
            <a:r>
              <a:rPr lang="en-US" dirty="0"/>
              <a:t>CU-CP</a:t>
            </a:r>
          </a:p>
        </p:txBody>
      </p:sp>
      <p:cxnSp>
        <p:nvCxnSpPr>
          <p:cNvPr id="14" name="Straight Connector 13">
            <a:extLst>
              <a:ext uri="{FF2B5EF4-FFF2-40B4-BE49-F238E27FC236}">
                <a16:creationId xmlns:a16="http://schemas.microsoft.com/office/drawing/2014/main" id="{BED53F97-7584-B046-88E5-6F68B8C9D6FA}"/>
              </a:ext>
            </a:extLst>
          </p:cNvPr>
          <p:cNvCxnSpPr>
            <a:cxnSpLocks/>
            <a:stCxn id="11" idx="2"/>
          </p:cNvCxnSpPr>
          <p:nvPr/>
        </p:nvCxnSpPr>
        <p:spPr>
          <a:xfrm>
            <a:off x="7730786" y="1932854"/>
            <a:ext cx="348352" cy="149197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50A8BB-923D-A745-BF3F-055D28097A7D}"/>
              </a:ext>
            </a:extLst>
          </p:cNvPr>
          <p:cNvCxnSpPr>
            <a:cxnSpLocks/>
            <a:stCxn id="11" idx="2"/>
            <a:endCxn id="6" idx="0"/>
          </p:cNvCxnSpPr>
          <p:nvPr/>
        </p:nvCxnSpPr>
        <p:spPr>
          <a:xfrm>
            <a:off x="7730786" y="1932854"/>
            <a:ext cx="2228581" cy="149197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70FDD0-6B5C-3B4E-A681-5150BC86B35A}"/>
              </a:ext>
            </a:extLst>
          </p:cNvPr>
          <p:cNvCxnSpPr>
            <a:cxnSpLocks/>
            <a:endCxn id="6" idx="1"/>
          </p:cNvCxnSpPr>
          <p:nvPr/>
        </p:nvCxnSpPr>
        <p:spPr>
          <a:xfrm>
            <a:off x="8460659" y="3683241"/>
            <a:ext cx="991812" cy="1"/>
          </a:xfrm>
          <a:prstGeom prst="line">
            <a:avLst/>
          </a:prstGeom>
          <a:ln w="2540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C44BB1A-6C9E-A047-9D48-E8082BCE3949}"/>
              </a:ext>
            </a:extLst>
          </p:cNvPr>
          <p:cNvCxnSpPr>
            <a:stCxn id="9" idx="2"/>
          </p:cNvCxnSpPr>
          <p:nvPr/>
        </p:nvCxnSpPr>
        <p:spPr>
          <a:xfrm flipH="1">
            <a:off x="8169583" y="2379127"/>
            <a:ext cx="1115938" cy="104987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B73AB-96FB-CA44-AF15-B959B6B45C87}"/>
              </a:ext>
            </a:extLst>
          </p:cNvPr>
          <p:cNvCxnSpPr>
            <a:cxnSpLocks/>
            <a:stCxn id="9" idx="2"/>
            <a:endCxn id="6" idx="0"/>
          </p:cNvCxnSpPr>
          <p:nvPr/>
        </p:nvCxnSpPr>
        <p:spPr>
          <a:xfrm>
            <a:off x="9285521" y="2379127"/>
            <a:ext cx="673846" cy="10456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2B0405-5C63-6F44-8826-8F478F0C2FE9}"/>
              </a:ext>
            </a:extLst>
          </p:cNvPr>
          <p:cNvCxnSpPr>
            <a:cxnSpLocks/>
          </p:cNvCxnSpPr>
          <p:nvPr/>
        </p:nvCxnSpPr>
        <p:spPr>
          <a:xfrm flipV="1">
            <a:off x="9190786" y="1076090"/>
            <a:ext cx="0" cy="78301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32366D0B-7300-474E-B191-6CF01A1C3CBF}"/>
              </a:ext>
            </a:extLst>
          </p:cNvPr>
          <p:cNvSpPr/>
          <p:nvPr/>
        </p:nvSpPr>
        <p:spPr>
          <a:xfrm>
            <a:off x="8725727" y="571886"/>
            <a:ext cx="1013791" cy="51683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89A23363-C5E3-3E4C-8747-97B7C442CE8E}"/>
              </a:ext>
            </a:extLst>
          </p:cNvPr>
          <p:cNvSpPr txBox="1"/>
          <p:nvPr/>
        </p:nvSpPr>
        <p:spPr>
          <a:xfrm>
            <a:off x="8793824" y="645637"/>
            <a:ext cx="877596" cy="369332"/>
          </a:xfrm>
          <a:prstGeom prst="rect">
            <a:avLst/>
          </a:prstGeom>
          <a:noFill/>
        </p:spPr>
        <p:txBody>
          <a:bodyPr wrap="square" rtlCol="0">
            <a:spAutoFit/>
          </a:bodyPr>
          <a:lstStyle/>
          <a:p>
            <a:pPr algn="ctr"/>
            <a:r>
              <a:rPr lang="en-US" dirty="0"/>
              <a:t>UPF</a:t>
            </a:r>
          </a:p>
        </p:txBody>
      </p:sp>
      <p:sp>
        <p:nvSpPr>
          <p:cNvPr id="34" name="Rounded Rectangle 33">
            <a:extLst>
              <a:ext uri="{FF2B5EF4-FFF2-40B4-BE49-F238E27FC236}">
                <a16:creationId xmlns:a16="http://schemas.microsoft.com/office/drawing/2014/main" id="{3348F942-361A-0B4E-90FC-88DA18F86AE5}"/>
              </a:ext>
            </a:extLst>
          </p:cNvPr>
          <p:cNvSpPr/>
          <p:nvPr/>
        </p:nvSpPr>
        <p:spPr>
          <a:xfrm>
            <a:off x="11075305" y="3413691"/>
            <a:ext cx="1013791" cy="51683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E0893D8D-7C98-BD41-9198-3BC37E0985E5}"/>
              </a:ext>
            </a:extLst>
          </p:cNvPr>
          <p:cNvSpPr txBox="1"/>
          <p:nvPr/>
        </p:nvSpPr>
        <p:spPr>
          <a:xfrm>
            <a:off x="11203688" y="3430515"/>
            <a:ext cx="684188" cy="461665"/>
          </a:xfrm>
          <a:prstGeom prst="rect">
            <a:avLst/>
          </a:prstGeom>
          <a:noFill/>
        </p:spPr>
        <p:txBody>
          <a:bodyPr wrap="square" rtlCol="0">
            <a:spAutoFit/>
          </a:bodyPr>
          <a:lstStyle/>
          <a:p>
            <a:pPr algn="ctr"/>
            <a:r>
              <a:rPr lang="en-US" sz="1200" dirty="0"/>
              <a:t>DU (</a:t>
            </a:r>
            <a:r>
              <a:rPr lang="en-US" sz="1200" dirty="0" err="1"/>
              <a:t>mmtc</a:t>
            </a:r>
            <a:r>
              <a:rPr lang="en-US" sz="1200" dirty="0"/>
              <a:t>)</a:t>
            </a:r>
          </a:p>
        </p:txBody>
      </p:sp>
      <p:cxnSp>
        <p:nvCxnSpPr>
          <p:cNvPr id="36" name="Straight Connector 35">
            <a:extLst>
              <a:ext uri="{FF2B5EF4-FFF2-40B4-BE49-F238E27FC236}">
                <a16:creationId xmlns:a16="http://schemas.microsoft.com/office/drawing/2014/main" id="{B5962A67-9577-1D4F-A49B-3A16879C329A}"/>
              </a:ext>
            </a:extLst>
          </p:cNvPr>
          <p:cNvCxnSpPr>
            <a:cxnSpLocks/>
            <a:endCxn id="34" idx="1"/>
          </p:cNvCxnSpPr>
          <p:nvPr/>
        </p:nvCxnSpPr>
        <p:spPr>
          <a:xfrm flipV="1">
            <a:off x="10473562" y="3672109"/>
            <a:ext cx="601743" cy="11132"/>
          </a:xfrm>
          <a:prstGeom prst="line">
            <a:avLst/>
          </a:prstGeom>
          <a:ln w="2540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E086DE-53E4-BC4E-8056-96CAAAB28C9A}"/>
              </a:ext>
            </a:extLst>
          </p:cNvPr>
          <p:cNvCxnSpPr>
            <a:cxnSpLocks/>
            <a:endCxn id="34" idx="0"/>
          </p:cNvCxnSpPr>
          <p:nvPr/>
        </p:nvCxnSpPr>
        <p:spPr>
          <a:xfrm>
            <a:off x="9445196" y="2374951"/>
            <a:ext cx="2137005" cy="103874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7C8CA2-67D5-DB43-AEF9-DB7CD61ED546}"/>
              </a:ext>
            </a:extLst>
          </p:cNvPr>
          <p:cNvCxnSpPr>
            <a:cxnSpLocks/>
          </p:cNvCxnSpPr>
          <p:nvPr/>
        </p:nvCxnSpPr>
        <p:spPr>
          <a:xfrm>
            <a:off x="7897736" y="1937030"/>
            <a:ext cx="3560338" cy="155041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0B5221-BE48-F94C-BC5B-4F297BD8515C}"/>
              </a:ext>
            </a:extLst>
          </p:cNvPr>
          <p:cNvCxnSpPr>
            <a:cxnSpLocks/>
          </p:cNvCxnSpPr>
          <p:nvPr/>
        </p:nvCxnSpPr>
        <p:spPr>
          <a:xfrm flipV="1">
            <a:off x="9753148" y="827729"/>
            <a:ext cx="313264" cy="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7" name="Cloud 46">
            <a:extLst>
              <a:ext uri="{FF2B5EF4-FFF2-40B4-BE49-F238E27FC236}">
                <a16:creationId xmlns:a16="http://schemas.microsoft.com/office/drawing/2014/main" id="{54E60227-8BC4-E143-8DE3-908668B6C1F1}"/>
              </a:ext>
            </a:extLst>
          </p:cNvPr>
          <p:cNvSpPr/>
          <p:nvPr/>
        </p:nvSpPr>
        <p:spPr>
          <a:xfrm>
            <a:off x="10066412" y="632966"/>
            <a:ext cx="905694" cy="369332"/>
          </a:xfrm>
          <a:prstGeom prst="cloud">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2B16B87-AFD4-EF42-B268-D80CB1086A48}"/>
              </a:ext>
            </a:extLst>
          </p:cNvPr>
          <p:cNvSpPr txBox="1"/>
          <p:nvPr/>
        </p:nvSpPr>
        <p:spPr>
          <a:xfrm>
            <a:off x="10080042" y="636882"/>
            <a:ext cx="877596" cy="369332"/>
          </a:xfrm>
          <a:prstGeom prst="rect">
            <a:avLst/>
          </a:prstGeom>
          <a:noFill/>
        </p:spPr>
        <p:txBody>
          <a:bodyPr wrap="square" rtlCol="0">
            <a:spAutoFit/>
          </a:bodyPr>
          <a:lstStyle/>
          <a:p>
            <a:pPr algn="ctr"/>
            <a:r>
              <a:rPr lang="en-US" dirty="0"/>
              <a:t>DNN</a:t>
            </a:r>
          </a:p>
        </p:txBody>
      </p:sp>
      <p:cxnSp>
        <p:nvCxnSpPr>
          <p:cNvPr id="51" name="Straight Connector 50">
            <a:extLst>
              <a:ext uri="{FF2B5EF4-FFF2-40B4-BE49-F238E27FC236}">
                <a16:creationId xmlns:a16="http://schemas.microsoft.com/office/drawing/2014/main" id="{426C4EC0-D94B-9142-8303-765FDE949B86}"/>
              </a:ext>
            </a:extLst>
          </p:cNvPr>
          <p:cNvCxnSpPr/>
          <p:nvPr/>
        </p:nvCxnSpPr>
        <p:spPr>
          <a:xfrm>
            <a:off x="8237681" y="3930526"/>
            <a:ext cx="1047840" cy="80211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8D41864-67E8-4E4F-B174-DCD2C2EED928}"/>
              </a:ext>
            </a:extLst>
          </p:cNvPr>
          <p:cNvCxnSpPr>
            <a:cxnSpLocks/>
          </p:cNvCxnSpPr>
          <p:nvPr/>
        </p:nvCxnSpPr>
        <p:spPr>
          <a:xfrm flipH="1">
            <a:off x="9521049" y="3945835"/>
            <a:ext cx="468729" cy="78123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76839E0-3634-C44A-8878-0891BE63BA9E}"/>
              </a:ext>
            </a:extLst>
          </p:cNvPr>
          <p:cNvCxnSpPr>
            <a:cxnSpLocks/>
            <a:stCxn id="34" idx="2"/>
          </p:cNvCxnSpPr>
          <p:nvPr/>
        </p:nvCxnSpPr>
        <p:spPr>
          <a:xfrm flipH="1">
            <a:off x="9792416" y="3930526"/>
            <a:ext cx="1789785" cy="79654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ED5BB1E1-ABB9-4E4F-A6D7-6CB0C32F1876}"/>
              </a:ext>
            </a:extLst>
          </p:cNvPr>
          <p:cNvSpPr/>
          <p:nvPr/>
        </p:nvSpPr>
        <p:spPr>
          <a:xfrm>
            <a:off x="9066251" y="4715939"/>
            <a:ext cx="1013791" cy="51683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3A459BD0-3143-7041-9CA1-E4F8E9A30AA4}"/>
              </a:ext>
            </a:extLst>
          </p:cNvPr>
          <p:cNvSpPr txBox="1"/>
          <p:nvPr/>
        </p:nvSpPr>
        <p:spPr>
          <a:xfrm>
            <a:off x="9338098" y="4789690"/>
            <a:ext cx="684188" cy="369332"/>
          </a:xfrm>
          <a:prstGeom prst="rect">
            <a:avLst/>
          </a:prstGeom>
          <a:noFill/>
        </p:spPr>
        <p:txBody>
          <a:bodyPr wrap="square" rtlCol="0">
            <a:spAutoFit/>
          </a:bodyPr>
          <a:lstStyle/>
          <a:p>
            <a:r>
              <a:rPr lang="en-US" dirty="0"/>
              <a:t>RU</a:t>
            </a:r>
          </a:p>
        </p:txBody>
      </p:sp>
      <p:pic>
        <p:nvPicPr>
          <p:cNvPr id="66" name="Graphic 65" descr="Smart Phone with solid fill">
            <a:extLst>
              <a:ext uri="{FF2B5EF4-FFF2-40B4-BE49-F238E27FC236}">
                <a16:creationId xmlns:a16="http://schemas.microsoft.com/office/drawing/2014/main" id="{E7CAAE0D-473E-7A42-B4EC-03D9E82CB1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4266" y="5682484"/>
            <a:ext cx="642631" cy="642631"/>
          </a:xfrm>
          <a:prstGeom prst="rect">
            <a:avLst/>
          </a:prstGeom>
        </p:spPr>
      </p:pic>
      <p:pic>
        <p:nvPicPr>
          <p:cNvPr id="68" name="Graphic 67" descr="3d Glasses with solid fill">
            <a:extLst>
              <a:ext uri="{FF2B5EF4-FFF2-40B4-BE49-F238E27FC236}">
                <a16:creationId xmlns:a16="http://schemas.microsoft.com/office/drawing/2014/main" id="{BA5E8926-F6A5-7F4A-BCF8-3FA9C8B2F7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74846" y="5546599"/>
            <a:ext cx="914400" cy="914400"/>
          </a:xfrm>
          <a:prstGeom prst="rect">
            <a:avLst/>
          </a:prstGeom>
        </p:spPr>
      </p:pic>
      <p:sp>
        <p:nvSpPr>
          <p:cNvPr id="69" name="Freeform 68">
            <a:extLst>
              <a:ext uri="{FF2B5EF4-FFF2-40B4-BE49-F238E27FC236}">
                <a16:creationId xmlns:a16="http://schemas.microsoft.com/office/drawing/2014/main" id="{76A68229-7350-2044-8B8E-9F76CD71727E}"/>
              </a:ext>
            </a:extLst>
          </p:cNvPr>
          <p:cNvSpPr/>
          <p:nvPr/>
        </p:nvSpPr>
        <p:spPr>
          <a:xfrm>
            <a:off x="8078579" y="679937"/>
            <a:ext cx="2993075" cy="4991814"/>
          </a:xfrm>
          <a:custGeom>
            <a:avLst/>
            <a:gdLst>
              <a:gd name="connsiteX0" fmla="*/ 2993075 w 2993075"/>
              <a:gd name="connsiteY0" fmla="*/ 135609 h 4991814"/>
              <a:gd name="connsiteX1" fmla="*/ 1226059 w 2993075"/>
              <a:gd name="connsiteY1" fmla="*/ 147966 h 4991814"/>
              <a:gd name="connsiteX2" fmla="*/ 1213702 w 2993075"/>
              <a:gd name="connsiteY2" fmla="*/ 1643133 h 4991814"/>
              <a:gd name="connsiteX3" fmla="*/ 2740 w 2993075"/>
              <a:gd name="connsiteY3" fmla="*/ 2693458 h 4991814"/>
              <a:gd name="connsiteX4" fmla="*/ 1596762 w 2993075"/>
              <a:gd name="connsiteY4" fmla="*/ 4163912 h 4991814"/>
              <a:gd name="connsiteX5" fmla="*/ 830643 w 2993075"/>
              <a:gd name="connsiteY5" fmla="*/ 4991814 h 499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3075" h="4991814">
                <a:moveTo>
                  <a:pt x="2993075" y="135609"/>
                </a:moveTo>
                <a:cubicBezTo>
                  <a:pt x="2257848" y="16160"/>
                  <a:pt x="1522621" y="-103288"/>
                  <a:pt x="1226059" y="147966"/>
                </a:cubicBezTo>
                <a:cubicBezTo>
                  <a:pt x="929497" y="399220"/>
                  <a:pt x="1417588" y="1218884"/>
                  <a:pt x="1213702" y="1643133"/>
                </a:cubicBezTo>
                <a:cubicBezTo>
                  <a:pt x="1009816" y="2067382"/>
                  <a:pt x="-61103" y="2273328"/>
                  <a:pt x="2740" y="2693458"/>
                </a:cubicBezTo>
                <a:cubicBezTo>
                  <a:pt x="66583" y="3113588"/>
                  <a:pt x="1458778" y="3780853"/>
                  <a:pt x="1596762" y="4163912"/>
                </a:cubicBezTo>
                <a:cubicBezTo>
                  <a:pt x="1734746" y="4546971"/>
                  <a:pt x="1282694" y="4769392"/>
                  <a:pt x="830643" y="4991814"/>
                </a:cubicBezTo>
              </a:path>
            </a:pathLst>
          </a:custGeom>
          <a:noFill/>
          <a:ln w="44450">
            <a:solidFill>
              <a:schemeClr val="accent2">
                <a:lumMod val="60000"/>
                <a:lumOff val="4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69">
            <a:extLst>
              <a:ext uri="{FF2B5EF4-FFF2-40B4-BE49-F238E27FC236}">
                <a16:creationId xmlns:a16="http://schemas.microsoft.com/office/drawing/2014/main" id="{C26BF2C5-6B63-9D44-A467-05F97F55BFF6}"/>
              </a:ext>
            </a:extLst>
          </p:cNvPr>
          <p:cNvSpPr/>
          <p:nvPr/>
        </p:nvSpPr>
        <p:spPr>
          <a:xfrm>
            <a:off x="9314581" y="728642"/>
            <a:ext cx="1596435" cy="4967823"/>
          </a:xfrm>
          <a:custGeom>
            <a:avLst/>
            <a:gdLst>
              <a:gd name="connsiteX0" fmla="*/ 1596435 w 1596435"/>
              <a:gd name="connsiteY0" fmla="*/ 148688 h 4967823"/>
              <a:gd name="connsiteX1" fmla="*/ 76554 w 1596435"/>
              <a:gd name="connsiteY1" fmla="*/ 136331 h 4967823"/>
              <a:gd name="connsiteX2" fmla="*/ 274262 w 1596435"/>
              <a:gd name="connsiteY2" fmla="*/ 1594428 h 4967823"/>
              <a:gd name="connsiteX3" fmla="*/ 694392 w 1596435"/>
              <a:gd name="connsiteY3" fmla="*/ 2731250 h 4967823"/>
              <a:gd name="connsiteX4" fmla="*/ 385473 w 1596435"/>
              <a:gd name="connsiteY4" fmla="*/ 4362342 h 4967823"/>
              <a:gd name="connsiteX5" fmla="*/ 780889 w 1596435"/>
              <a:gd name="connsiteY5" fmla="*/ 4967823 h 496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435" h="4967823">
                <a:moveTo>
                  <a:pt x="1596435" y="148688"/>
                </a:moveTo>
                <a:cubicBezTo>
                  <a:pt x="946675" y="22031"/>
                  <a:pt x="296916" y="-104626"/>
                  <a:pt x="76554" y="136331"/>
                </a:cubicBezTo>
                <a:cubicBezTo>
                  <a:pt x="-143808" y="377288"/>
                  <a:pt x="171289" y="1161942"/>
                  <a:pt x="274262" y="1594428"/>
                </a:cubicBezTo>
                <a:cubicBezTo>
                  <a:pt x="377235" y="2026915"/>
                  <a:pt x="675857" y="2269931"/>
                  <a:pt x="694392" y="2731250"/>
                </a:cubicBezTo>
                <a:cubicBezTo>
                  <a:pt x="712927" y="3192569"/>
                  <a:pt x="371057" y="3989580"/>
                  <a:pt x="385473" y="4362342"/>
                </a:cubicBezTo>
                <a:cubicBezTo>
                  <a:pt x="399889" y="4735104"/>
                  <a:pt x="590389" y="4851463"/>
                  <a:pt x="780889" y="4967823"/>
                </a:cubicBezTo>
              </a:path>
            </a:pathLst>
          </a:custGeom>
          <a:noFill/>
          <a:ln w="44450">
            <a:solidFill>
              <a:schemeClr val="accent1">
                <a:lumMod val="60000"/>
                <a:lumOff val="4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9CD9FB74-00BB-914D-8BD2-6D7683D9FD5C}"/>
              </a:ext>
            </a:extLst>
          </p:cNvPr>
          <p:cNvSpPr/>
          <p:nvPr/>
        </p:nvSpPr>
        <p:spPr>
          <a:xfrm>
            <a:off x="9408198" y="782137"/>
            <a:ext cx="2430207" cy="4988468"/>
          </a:xfrm>
          <a:custGeom>
            <a:avLst/>
            <a:gdLst>
              <a:gd name="connsiteX0" fmla="*/ 1848807 w 2430207"/>
              <a:gd name="connsiteY0" fmla="*/ 243474 h 4988468"/>
              <a:gd name="connsiteX1" fmla="*/ 1799380 w 2430207"/>
              <a:gd name="connsiteY1" fmla="*/ 218760 h 4988468"/>
              <a:gd name="connsiteX2" fmla="*/ 180645 w 2430207"/>
              <a:gd name="connsiteY2" fmla="*/ 70479 h 4988468"/>
              <a:gd name="connsiteX3" fmla="*/ 291856 w 2430207"/>
              <a:gd name="connsiteY3" fmla="*/ 1491506 h 4988468"/>
              <a:gd name="connsiteX4" fmla="*/ 2429575 w 2430207"/>
              <a:gd name="connsiteY4" fmla="*/ 2541831 h 4988468"/>
              <a:gd name="connsiteX5" fmla="*/ 526634 w 2430207"/>
              <a:gd name="connsiteY5" fmla="*/ 4284133 h 4988468"/>
              <a:gd name="connsiteX6" fmla="*/ 1515175 w 2430207"/>
              <a:gd name="connsiteY6" fmla="*/ 4988468 h 49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0207" h="4988468">
                <a:moveTo>
                  <a:pt x="1848807" y="243474"/>
                </a:moveTo>
                <a:cubicBezTo>
                  <a:pt x="1963107" y="245533"/>
                  <a:pt x="2077407" y="247593"/>
                  <a:pt x="1799380" y="218760"/>
                </a:cubicBezTo>
                <a:cubicBezTo>
                  <a:pt x="1521353" y="189927"/>
                  <a:pt x="431899" y="-141645"/>
                  <a:pt x="180645" y="70479"/>
                </a:cubicBezTo>
                <a:cubicBezTo>
                  <a:pt x="-70609" y="282603"/>
                  <a:pt x="-82966" y="1079614"/>
                  <a:pt x="291856" y="1491506"/>
                </a:cubicBezTo>
                <a:cubicBezTo>
                  <a:pt x="666678" y="1903398"/>
                  <a:pt x="2390445" y="2076393"/>
                  <a:pt x="2429575" y="2541831"/>
                </a:cubicBezTo>
                <a:cubicBezTo>
                  <a:pt x="2468705" y="3007269"/>
                  <a:pt x="679034" y="3876360"/>
                  <a:pt x="526634" y="4284133"/>
                </a:cubicBezTo>
                <a:cubicBezTo>
                  <a:pt x="374234" y="4691906"/>
                  <a:pt x="944704" y="4840187"/>
                  <a:pt x="1515175" y="4988468"/>
                </a:cubicBezTo>
              </a:path>
            </a:pathLst>
          </a:custGeom>
          <a:noFill/>
          <a:ln w="44450">
            <a:solidFill>
              <a:schemeClr val="accent6">
                <a:lumMod val="60000"/>
                <a:lumOff val="4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B9516D05-7D03-1840-9B31-41A2CA64F8B0}"/>
              </a:ext>
            </a:extLst>
          </p:cNvPr>
          <p:cNvSpPr txBox="1"/>
          <p:nvPr/>
        </p:nvSpPr>
        <p:spPr>
          <a:xfrm>
            <a:off x="7906337" y="2516703"/>
            <a:ext cx="1186249" cy="369332"/>
          </a:xfrm>
          <a:prstGeom prst="rect">
            <a:avLst/>
          </a:prstGeom>
          <a:noFill/>
        </p:spPr>
        <p:txBody>
          <a:bodyPr wrap="square" rtlCol="0">
            <a:spAutoFit/>
          </a:bodyPr>
          <a:lstStyle/>
          <a:p>
            <a:r>
              <a:rPr lang="en-US" dirty="0"/>
              <a:t>Slice-x</a:t>
            </a:r>
          </a:p>
        </p:txBody>
      </p:sp>
      <p:sp>
        <p:nvSpPr>
          <p:cNvPr id="73" name="TextBox 72">
            <a:extLst>
              <a:ext uri="{FF2B5EF4-FFF2-40B4-BE49-F238E27FC236}">
                <a16:creationId xmlns:a16="http://schemas.microsoft.com/office/drawing/2014/main" id="{F298D1D7-2597-634A-800E-212C9FBCA4CA}"/>
              </a:ext>
            </a:extLst>
          </p:cNvPr>
          <p:cNvSpPr txBox="1"/>
          <p:nvPr/>
        </p:nvSpPr>
        <p:spPr>
          <a:xfrm>
            <a:off x="9899935" y="2965565"/>
            <a:ext cx="1186249" cy="369332"/>
          </a:xfrm>
          <a:prstGeom prst="rect">
            <a:avLst/>
          </a:prstGeom>
          <a:noFill/>
        </p:spPr>
        <p:txBody>
          <a:bodyPr wrap="square" rtlCol="0">
            <a:spAutoFit/>
          </a:bodyPr>
          <a:lstStyle/>
          <a:p>
            <a:r>
              <a:rPr lang="en-US" dirty="0"/>
              <a:t>Slice-y</a:t>
            </a:r>
          </a:p>
        </p:txBody>
      </p:sp>
      <p:sp>
        <p:nvSpPr>
          <p:cNvPr id="74" name="TextBox 73">
            <a:extLst>
              <a:ext uri="{FF2B5EF4-FFF2-40B4-BE49-F238E27FC236}">
                <a16:creationId xmlns:a16="http://schemas.microsoft.com/office/drawing/2014/main" id="{62D8E029-E2DF-9846-B314-916789203D3B}"/>
              </a:ext>
            </a:extLst>
          </p:cNvPr>
          <p:cNvSpPr txBox="1"/>
          <p:nvPr/>
        </p:nvSpPr>
        <p:spPr>
          <a:xfrm>
            <a:off x="10707007" y="2395678"/>
            <a:ext cx="1186249" cy="369332"/>
          </a:xfrm>
          <a:prstGeom prst="rect">
            <a:avLst/>
          </a:prstGeom>
          <a:noFill/>
        </p:spPr>
        <p:txBody>
          <a:bodyPr wrap="square" rtlCol="0">
            <a:spAutoFit/>
          </a:bodyPr>
          <a:lstStyle/>
          <a:p>
            <a:r>
              <a:rPr lang="en-US" dirty="0"/>
              <a:t>Slice-z</a:t>
            </a:r>
          </a:p>
        </p:txBody>
      </p:sp>
      <p:sp>
        <p:nvSpPr>
          <p:cNvPr id="75" name="TextBox 74">
            <a:extLst>
              <a:ext uri="{FF2B5EF4-FFF2-40B4-BE49-F238E27FC236}">
                <a16:creationId xmlns:a16="http://schemas.microsoft.com/office/drawing/2014/main" id="{B28F9F54-D99C-D546-B2DE-270C313B8174}"/>
              </a:ext>
            </a:extLst>
          </p:cNvPr>
          <p:cNvSpPr txBox="1"/>
          <p:nvPr/>
        </p:nvSpPr>
        <p:spPr>
          <a:xfrm>
            <a:off x="140955" y="585617"/>
            <a:ext cx="6572388" cy="6247864"/>
          </a:xfrm>
          <a:prstGeom prst="rect">
            <a:avLst/>
          </a:prstGeom>
          <a:noFill/>
        </p:spPr>
        <p:txBody>
          <a:bodyPr wrap="square" rtlCol="0">
            <a:spAutoFit/>
          </a:bodyPr>
          <a:lstStyle/>
          <a:p>
            <a:pPr marL="285750" indent="-285750">
              <a:buFont typeface="Arial" panose="020B0604020202020204" pitchFamily="34" charset="0"/>
              <a:buChar char="•"/>
            </a:pPr>
            <a:r>
              <a:rPr lang="en-US" sz="2000" dirty="0"/>
              <a:t>We assume different types of UEs being served by multiple DUs (</a:t>
            </a:r>
            <a:r>
              <a:rPr lang="en-US" sz="2000" dirty="0" err="1"/>
              <a:t>e.g</a:t>
            </a:r>
            <a:r>
              <a:rPr lang="en-US" sz="2000" dirty="0"/>
              <a:t> implemented as PODs in the same physical server)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spectrum resources are also shared among the DUs and its UEs in the cell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Multiple slices with different SLA requirements are being served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DRBs are set up between CU/DU to transfer user data in the UL/DL.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The Data DRBs are routed through the same RU, in a way that the resources are orthogonally shared among the UEs.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URLCC users have low latency 3-9ms RAN delay requirement and 10</a:t>
            </a:r>
            <a:r>
              <a:rPr lang="en-US" sz="2000" baseline="30000" dirty="0"/>
              <a:t>-4 </a:t>
            </a:r>
            <a:r>
              <a:rPr lang="en-US" sz="2000" dirty="0"/>
              <a:t> PER requirement, hence these mission critical flows have highest priority in the system.</a:t>
            </a:r>
          </a:p>
          <a:p>
            <a:endParaRPr lang="en-US" sz="2000" dirty="0"/>
          </a:p>
        </p:txBody>
      </p:sp>
      <p:sp>
        <p:nvSpPr>
          <p:cNvPr id="3" name="Rounded Rectangle 2">
            <a:extLst>
              <a:ext uri="{FF2B5EF4-FFF2-40B4-BE49-F238E27FC236}">
                <a16:creationId xmlns:a16="http://schemas.microsoft.com/office/drawing/2014/main" id="{835B5FE1-E070-6A4A-9864-C3A8696D7A0C}"/>
              </a:ext>
            </a:extLst>
          </p:cNvPr>
          <p:cNvSpPr/>
          <p:nvPr/>
        </p:nvSpPr>
        <p:spPr>
          <a:xfrm>
            <a:off x="6956385" y="3125165"/>
            <a:ext cx="5235615" cy="109959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39F78C4-7DA3-1B4A-BDD7-1BE7BA090EA2}"/>
              </a:ext>
            </a:extLst>
          </p:cNvPr>
          <p:cNvSpPr txBox="1"/>
          <p:nvPr/>
        </p:nvSpPr>
        <p:spPr>
          <a:xfrm>
            <a:off x="6983286" y="3932859"/>
            <a:ext cx="1534471" cy="307777"/>
          </a:xfrm>
          <a:prstGeom prst="rect">
            <a:avLst/>
          </a:prstGeom>
          <a:noFill/>
        </p:spPr>
        <p:txBody>
          <a:bodyPr wrap="square" rtlCol="0">
            <a:spAutoFit/>
          </a:bodyPr>
          <a:lstStyle/>
          <a:p>
            <a:r>
              <a:rPr lang="en-US" sz="1400" i="1" dirty="0"/>
              <a:t>DU Server</a:t>
            </a:r>
          </a:p>
        </p:txBody>
      </p:sp>
    </p:spTree>
    <p:extLst>
      <p:ext uri="{BB962C8B-B14F-4D97-AF65-F5344CB8AC3E}">
        <p14:creationId xmlns:p14="http://schemas.microsoft.com/office/powerpoint/2010/main" val="1668611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6695-BB28-0249-8C41-B901073828F1}"/>
              </a:ext>
            </a:extLst>
          </p:cNvPr>
          <p:cNvSpPr>
            <a:spLocks noGrp="1"/>
          </p:cNvSpPr>
          <p:nvPr>
            <p:ph type="title"/>
          </p:nvPr>
        </p:nvSpPr>
        <p:spPr>
          <a:xfrm>
            <a:off x="296515" y="185531"/>
            <a:ext cx="10515600" cy="586345"/>
          </a:xfrm>
        </p:spPr>
        <p:txBody>
          <a:bodyPr>
            <a:normAutofit fontScale="90000"/>
          </a:bodyPr>
          <a:lstStyle/>
          <a:p>
            <a:r>
              <a:rPr lang="en-US" dirty="0"/>
              <a:t>Key Idea – System View</a:t>
            </a:r>
          </a:p>
        </p:txBody>
      </p:sp>
      <p:sp>
        <p:nvSpPr>
          <p:cNvPr id="4" name="Rounded Rectangle 3">
            <a:extLst>
              <a:ext uri="{FF2B5EF4-FFF2-40B4-BE49-F238E27FC236}">
                <a16:creationId xmlns:a16="http://schemas.microsoft.com/office/drawing/2014/main" id="{CBF89ADB-E4EA-7E4F-8448-0E5ECA836961}"/>
              </a:ext>
            </a:extLst>
          </p:cNvPr>
          <p:cNvSpPr/>
          <p:nvPr/>
        </p:nvSpPr>
        <p:spPr>
          <a:xfrm>
            <a:off x="514242" y="2640635"/>
            <a:ext cx="5587328" cy="2127686"/>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554FD597-E041-1F45-AEF3-0E615ACFB4C4}"/>
              </a:ext>
            </a:extLst>
          </p:cNvPr>
          <p:cNvSpPr/>
          <p:nvPr/>
        </p:nvSpPr>
        <p:spPr>
          <a:xfrm>
            <a:off x="6828563" y="2690901"/>
            <a:ext cx="4821181" cy="2077420"/>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D2678833-D4AF-0548-8585-993D8468DC24}"/>
              </a:ext>
            </a:extLst>
          </p:cNvPr>
          <p:cNvSpPr/>
          <p:nvPr/>
        </p:nvSpPr>
        <p:spPr>
          <a:xfrm>
            <a:off x="2859967" y="3960667"/>
            <a:ext cx="1705232" cy="580768"/>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EA74E5CE-BF67-7845-8890-8A8743474ABE}"/>
              </a:ext>
            </a:extLst>
          </p:cNvPr>
          <p:cNvCxnSpPr>
            <a:cxnSpLocks/>
          </p:cNvCxnSpPr>
          <p:nvPr/>
        </p:nvCxnSpPr>
        <p:spPr>
          <a:xfrm>
            <a:off x="1695335" y="2265309"/>
            <a:ext cx="0" cy="725179"/>
          </a:xfrm>
          <a:prstGeom prst="straightConnector1">
            <a:avLst/>
          </a:prstGeom>
          <a:ln w="2540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7200653-8D14-574A-8F86-6D14369FA9C4}"/>
              </a:ext>
            </a:extLst>
          </p:cNvPr>
          <p:cNvSpPr txBox="1"/>
          <p:nvPr/>
        </p:nvSpPr>
        <p:spPr>
          <a:xfrm>
            <a:off x="893748" y="3129753"/>
            <a:ext cx="1490992" cy="307777"/>
          </a:xfrm>
          <a:prstGeom prst="rect">
            <a:avLst/>
          </a:prstGeom>
          <a:noFill/>
        </p:spPr>
        <p:txBody>
          <a:bodyPr wrap="square" rtlCol="0">
            <a:spAutoFit/>
          </a:bodyPr>
          <a:lstStyle/>
          <a:p>
            <a:r>
              <a:rPr lang="en-US" sz="1400" dirty="0"/>
              <a:t>F1-Ap/RLC Buffers</a:t>
            </a:r>
          </a:p>
        </p:txBody>
      </p:sp>
      <p:sp>
        <p:nvSpPr>
          <p:cNvPr id="11" name="TextBox 10">
            <a:extLst>
              <a:ext uri="{FF2B5EF4-FFF2-40B4-BE49-F238E27FC236}">
                <a16:creationId xmlns:a16="http://schemas.microsoft.com/office/drawing/2014/main" id="{29EF8E78-ACF2-C044-874E-A2DFB42FEA56}"/>
              </a:ext>
            </a:extLst>
          </p:cNvPr>
          <p:cNvSpPr txBox="1"/>
          <p:nvPr/>
        </p:nvSpPr>
        <p:spPr>
          <a:xfrm>
            <a:off x="533806" y="2159312"/>
            <a:ext cx="685794" cy="369332"/>
          </a:xfrm>
          <a:prstGeom prst="rect">
            <a:avLst/>
          </a:prstGeom>
          <a:noFill/>
        </p:spPr>
        <p:txBody>
          <a:bodyPr wrap="square" rtlCol="0">
            <a:spAutoFit/>
          </a:bodyPr>
          <a:lstStyle/>
          <a:p>
            <a:r>
              <a:rPr lang="en-US" dirty="0"/>
              <a:t>F1</a:t>
            </a:r>
          </a:p>
        </p:txBody>
      </p:sp>
      <p:sp>
        <p:nvSpPr>
          <p:cNvPr id="12" name="Rounded Rectangle 11">
            <a:extLst>
              <a:ext uri="{FF2B5EF4-FFF2-40B4-BE49-F238E27FC236}">
                <a16:creationId xmlns:a16="http://schemas.microsoft.com/office/drawing/2014/main" id="{A5F8ADCA-255F-F847-84AC-E11D481307EB}"/>
              </a:ext>
            </a:extLst>
          </p:cNvPr>
          <p:cNvSpPr/>
          <p:nvPr/>
        </p:nvSpPr>
        <p:spPr>
          <a:xfrm>
            <a:off x="833458" y="3000946"/>
            <a:ext cx="1705232" cy="580768"/>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9972B88-FD2E-9544-A84F-E8A1319A23CC}"/>
              </a:ext>
            </a:extLst>
          </p:cNvPr>
          <p:cNvSpPr txBox="1"/>
          <p:nvPr/>
        </p:nvSpPr>
        <p:spPr>
          <a:xfrm>
            <a:off x="2884681" y="3927885"/>
            <a:ext cx="1705232" cy="523220"/>
          </a:xfrm>
          <a:prstGeom prst="rect">
            <a:avLst/>
          </a:prstGeom>
          <a:noFill/>
        </p:spPr>
        <p:txBody>
          <a:bodyPr wrap="square" rtlCol="0">
            <a:spAutoFit/>
          </a:bodyPr>
          <a:lstStyle/>
          <a:p>
            <a:pPr algn="ctr"/>
            <a:r>
              <a:rPr lang="en-US" sz="1400" dirty="0"/>
              <a:t>UL/DL PRB Resource Management</a:t>
            </a:r>
          </a:p>
        </p:txBody>
      </p:sp>
      <p:sp>
        <p:nvSpPr>
          <p:cNvPr id="14" name="Rounded Rectangle 13">
            <a:extLst>
              <a:ext uri="{FF2B5EF4-FFF2-40B4-BE49-F238E27FC236}">
                <a16:creationId xmlns:a16="http://schemas.microsoft.com/office/drawing/2014/main" id="{5ED76B3D-FFE2-F64B-9387-01ECC044B15A}"/>
              </a:ext>
            </a:extLst>
          </p:cNvPr>
          <p:cNvSpPr/>
          <p:nvPr/>
        </p:nvSpPr>
        <p:spPr>
          <a:xfrm>
            <a:off x="821105" y="3946594"/>
            <a:ext cx="1705232" cy="580768"/>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7EAE87C-4225-4240-B70F-6E548D563988}"/>
              </a:ext>
            </a:extLst>
          </p:cNvPr>
          <p:cNvSpPr txBox="1"/>
          <p:nvPr/>
        </p:nvSpPr>
        <p:spPr>
          <a:xfrm>
            <a:off x="756224" y="3921365"/>
            <a:ext cx="1705232" cy="646331"/>
          </a:xfrm>
          <a:prstGeom prst="rect">
            <a:avLst/>
          </a:prstGeom>
          <a:noFill/>
        </p:spPr>
        <p:txBody>
          <a:bodyPr wrap="square" rtlCol="0">
            <a:spAutoFit/>
          </a:bodyPr>
          <a:lstStyle/>
          <a:p>
            <a:pPr algn="ctr"/>
            <a:r>
              <a:rPr lang="en-US" dirty="0"/>
              <a:t>MAC DL/UL Schedular</a:t>
            </a:r>
          </a:p>
        </p:txBody>
      </p:sp>
      <p:cxnSp>
        <p:nvCxnSpPr>
          <p:cNvPr id="17" name="Straight Arrow Connector 16">
            <a:extLst>
              <a:ext uri="{FF2B5EF4-FFF2-40B4-BE49-F238E27FC236}">
                <a16:creationId xmlns:a16="http://schemas.microsoft.com/office/drawing/2014/main" id="{399095FC-664D-E441-8700-78B69944AC80}"/>
              </a:ext>
            </a:extLst>
          </p:cNvPr>
          <p:cNvCxnSpPr>
            <a:cxnSpLocks/>
          </p:cNvCxnSpPr>
          <p:nvPr/>
        </p:nvCxnSpPr>
        <p:spPr>
          <a:xfrm flipH="1">
            <a:off x="203266" y="4302710"/>
            <a:ext cx="601363" cy="0"/>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BE837B5-A3EA-E345-88D2-ADF7115970D9}"/>
              </a:ext>
            </a:extLst>
          </p:cNvPr>
          <p:cNvSpPr txBox="1"/>
          <p:nvPr/>
        </p:nvSpPr>
        <p:spPr>
          <a:xfrm>
            <a:off x="0" y="3905200"/>
            <a:ext cx="1099748" cy="370702"/>
          </a:xfrm>
          <a:prstGeom prst="rect">
            <a:avLst/>
          </a:prstGeom>
          <a:noFill/>
        </p:spPr>
        <p:txBody>
          <a:bodyPr wrap="square" rtlCol="0">
            <a:spAutoFit/>
          </a:bodyPr>
          <a:lstStyle/>
          <a:p>
            <a:r>
              <a:rPr lang="en-US" dirty="0"/>
              <a:t>CQI </a:t>
            </a:r>
          </a:p>
        </p:txBody>
      </p:sp>
      <p:sp>
        <p:nvSpPr>
          <p:cNvPr id="20" name="Rounded Rectangle 19">
            <a:extLst>
              <a:ext uri="{FF2B5EF4-FFF2-40B4-BE49-F238E27FC236}">
                <a16:creationId xmlns:a16="http://schemas.microsoft.com/office/drawing/2014/main" id="{BF97C754-5D4E-BC4F-91F1-E3CE6EE0FDD7}"/>
              </a:ext>
            </a:extLst>
          </p:cNvPr>
          <p:cNvSpPr/>
          <p:nvPr/>
        </p:nvSpPr>
        <p:spPr>
          <a:xfrm>
            <a:off x="7104532" y="3881381"/>
            <a:ext cx="1705232" cy="580768"/>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67DC7F61-CCCE-3641-80CE-F14940AC6D2D}"/>
              </a:ext>
            </a:extLst>
          </p:cNvPr>
          <p:cNvSpPr txBox="1"/>
          <p:nvPr/>
        </p:nvSpPr>
        <p:spPr>
          <a:xfrm>
            <a:off x="7179272" y="3139610"/>
            <a:ext cx="1551619" cy="307777"/>
          </a:xfrm>
          <a:prstGeom prst="rect">
            <a:avLst/>
          </a:prstGeom>
          <a:noFill/>
        </p:spPr>
        <p:txBody>
          <a:bodyPr wrap="square" rtlCol="0">
            <a:spAutoFit/>
          </a:bodyPr>
          <a:lstStyle/>
          <a:p>
            <a:pPr algn="ctr"/>
            <a:r>
              <a:rPr lang="en-US" sz="1400" dirty="0"/>
              <a:t>F1-Ap/RLC Buffer</a:t>
            </a:r>
          </a:p>
        </p:txBody>
      </p:sp>
      <p:sp>
        <p:nvSpPr>
          <p:cNvPr id="22" name="Rounded Rectangle 21">
            <a:extLst>
              <a:ext uri="{FF2B5EF4-FFF2-40B4-BE49-F238E27FC236}">
                <a16:creationId xmlns:a16="http://schemas.microsoft.com/office/drawing/2014/main" id="{A354CDEE-D43C-694E-BF93-7AA182642E72}"/>
              </a:ext>
            </a:extLst>
          </p:cNvPr>
          <p:cNvSpPr/>
          <p:nvPr/>
        </p:nvSpPr>
        <p:spPr>
          <a:xfrm>
            <a:off x="7022158" y="2976259"/>
            <a:ext cx="1705232" cy="580768"/>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A79C589E-C5B5-FA43-9509-266D48FDD21E}"/>
              </a:ext>
            </a:extLst>
          </p:cNvPr>
          <p:cNvSpPr txBox="1"/>
          <p:nvPr/>
        </p:nvSpPr>
        <p:spPr>
          <a:xfrm>
            <a:off x="7129246" y="3848599"/>
            <a:ext cx="1705232" cy="646331"/>
          </a:xfrm>
          <a:prstGeom prst="rect">
            <a:avLst/>
          </a:prstGeom>
          <a:noFill/>
        </p:spPr>
        <p:txBody>
          <a:bodyPr wrap="square" rtlCol="0">
            <a:spAutoFit/>
          </a:bodyPr>
          <a:lstStyle/>
          <a:p>
            <a:pPr algn="ctr"/>
            <a:r>
              <a:rPr lang="en-US" sz="1200" dirty="0"/>
              <a:t>UL/DL PRB Resource </a:t>
            </a:r>
            <a:r>
              <a:rPr lang="en-US" sz="1200" dirty="0" err="1"/>
              <a:t>Mgmt</a:t>
            </a:r>
            <a:r>
              <a:rPr lang="en-US" sz="1200" dirty="0"/>
              <a:t> + PRB Mgmt. Algorithm</a:t>
            </a:r>
          </a:p>
        </p:txBody>
      </p:sp>
      <p:sp>
        <p:nvSpPr>
          <p:cNvPr id="24" name="Rounded Rectangle 23">
            <a:extLst>
              <a:ext uri="{FF2B5EF4-FFF2-40B4-BE49-F238E27FC236}">
                <a16:creationId xmlns:a16="http://schemas.microsoft.com/office/drawing/2014/main" id="{28970054-50F5-A546-ACAF-1C9FAEDA2177}"/>
              </a:ext>
            </a:extLst>
          </p:cNvPr>
          <p:cNvSpPr/>
          <p:nvPr/>
        </p:nvSpPr>
        <p:spPr>
          <a:xfrm>
            <a:off x="8982759" y="3855636"/>
            <a:ext cx="1705232" cy="580768"/>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69DA5D0-1C43-4241-9CCA-2A32187F91D8}"/>
              </a:ext>
            </a:extLst>
          </p:cNvPr>
          <p:cNvSpPr txBox="1"/>
          <p:nvPr/>
        </p:nvSpPr>
        <p:spPr>
          <a:xfrm>
            <a:off x="9007122" y="3787737"/>
            <a:ext cx="1705232" cy="646331"/>
          </a:xfrm>
          <a:prstGeom prst="rect">
            <a:avLst/>
          </a:prstGeom>
          <a:noFill/>
        </p:spPr>
        <p:txBody>
          <a:bodyPr wrap="square" rtlCol="0">
            <a:spAutoFit/>
          </a:bodyPr>
          <a:lstStyle/>
          <a:p>
            <a:pPr algn="ctr"/>
            <a:r>
              <a:rPr lang="en-US" dirty="0"/>
              <a:t>MAC DL/UL Schedular</a:t>
            </a:r>
          </a:p>
        </p:txBody>
      </p:sp>
      <p:cxnSp>
        <p:nvCxnSpPr>
          <p:cNvPr id="27" name="Straight Arrow Connector 26">
            <a:extLst>
              <a:ext uri="{FF2B5EF4-FFF2-40B4-BE49-F238E27FC236}">
                <a16:creationId xmlns:a16="http://schemas.microsoft.com/office/drawing/2014/main" id="{3DA60BDF-A938-6A4D-AF8B-D5ED973B6F65}"/>
              </a:ext>
            </a:extLst>
          </p:cNvPr>
          <p:cNvCxnSpPr>
            <a:cxnSpLocks/>
          </p:cNvCxnSpPr>
          <p:nvPr/>
        </p:nvCxnSpPr>
        <p:spPr>
          <a:xfrm>
            <a:off x="4589912" y="4248430"/>
            <a:ext cx="2484749" cy="5242"/>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8C1727A2-2FCB-664C-9DCF-16350DF27F6B}"/>
              </a:ext>
            </a:extLst>
          </p:cNvPr>
          <p:cNvSpPr/>
          <p:nvPr/>
        </p:nvSpPr>
        <p:spPr>
          <a:xfrm>
            <a:off x="2868200" y="2990488"/>
            <a:ext cx="1705232" cy="580768"/>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11EF9931-2DD8-A64D-9FF6-D46038EC7B8B}"/>
              </a:ext>
            </a:extLst>
          </p:cNvPr>
          <p:cNvSpPr txBox="1"/>
          <p:nvPr/>
        </p:nvSpPr>
        <p:spPr>
          <a:xfrm>
            <a:off x="2892914" y="2957706"/>
            <a:ext cx="1705232" cy="369332"/>
          </a:xfrm>
          <a:prstGeom prst="rect">
            <a:avLst/>
          </a:prstGeom>
          <a:noFill/>
        </p:spPr>
        <p:txBody>
          <a:bodyPr wrap="square" rtlCol="0">
            <a:spAutoFit/>
          </a:bodyPr>
          <a:lstStyle/>
          <a:p>
            <a:pPr algn="ctr"/>
            <a:r>
              <a:rPr lang="en-US" dirty="0"/>
              <a:t>Traffic Estimator</a:t>
            </a:r>
          </a:p>
        </p:txBody>
      </p:sp>
      <p:cxnSp>
        <p:nvCxnSpPr>
          <p:cNvPr id="33" name="Elbow Connector 32">
            <a:extLst>
              <a:ext uri="{FF2B5EF4-FFF2-40B4-BE49-F238E27FC236}">
                <a16:creationId xmlns:a16="http://schemas.microsoft.com/office/drawing/2014/main" id="{AC5B8258-E883-5A49-AB4F-FD6C83036790}"/>
              </a:ext>
            </a:extLst>
          </p:cNvPr>
          <p:cNvCxnSpPr/>
          <p:nvPr/>
        </p:nvCxnSpPr>
        <p:spPr>
          <a:xfrm>
            <a:off x="2538690" y="3161335"/>
            <a:ext cx="345991" cy="293649"/>
          </a:xfrm>
          <a:prstGeom prst="bentConnector3">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DE35C7A-2F55-0143-BA7B-77373849534E}"/>
              </a:ext>
            </a:extLst>
          </p:cNvPr>
          <p:cNvCxnSpPr/>
          <p:nvPr/>
        </p:nvCxnSpPr>
        <p:spPr>
          <a:xfrm rot="16200000" flipH="1">
            <a:off x="3270746" y="3679463"/>
            <a:ext cx="389411" cy="172995"/>
          </a:xfrm>
          <a:prstGeom prst="bentConnector3">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613863F7-89B4-794A-B0E0-74D924F81956}"/>
              </a:ext>
            </a:extLst>
          </p:cNvPr>
          <p:cNvCxnSpPr>
            <a:cxnSpLocks/>
            <a:endCxn id="13" idx="2"/>
          </p:cNvCxnSpPr>
          <p:nvPr/>
        </p:nvCxnSpPr>
        <p:spPr>
          <a:xfrm rot="16200000" flipH="1">
            <a:off x="1955629" y="2669437"/>
            <a:ext cx="159038" cy="3404298"/>
          </a:xfrm>
          <a:prstGeom prst="bentConnector3">
            <a:avLst>
              <a:gd name="adj1" fmla="val 243739"/>
            </a:avLst>
          </a:prstGeom>
          <a:ln w="25400">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C2563F-0B6B-D244-94C6-5A79309A243C}"/>
              </a:ext>
            </a:extLst>
          </p:cNvPr>
          <p:cNvCxnSpPr/>
          <p:nvPr/>
        </p:nvCxnSpPr>
        <p:spPr>
          <a:xfrm flipH="1">
            <a:off x="2535596" y="4171764"/>
            <a:ext cx="32437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1DE6530-4C31-994E-B32C-4A28DA305E05}"/>
              </a:ext>
            </a:extLst>
          </p:cNvPr>
          <p:cNvCxnSpPr/>
          <p:nvPr/>
        </p:nvCxnSpPr>
        <p:spPr>
          <a:xfrm>
            <a:off x="1241235" y="4527362"/>
            <a:ext cx="0" cy="80079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a:extLst>
              <a:ext uri="{FF2B5EF4-FFF2-40B4-BE49-F238E27FC236}">
                <a16:creationId xmlns:a16="http://schemas.microsoft.com/office/drawing/2014/main" id="{EDF9AD0E-E762-A340-BB1A-0BD97140B3CE}"/>
              </a:ext>
            </a:extLst>
          </p:cNvPr>
          <p:cNvSpPr/>
          <p:nvPr/>
        </p:nvSpPr>
        <p:spPr>
          <a:xfrm>
            <a:off x="533806" y="5349521"/>
            <a:ext cx="5473021" cy="615439"/>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1F0EE921-7E70-3244-B5B6-9AA2A8DA214A}"/>
              </a:ext>
            </a:extLst>
          </p:cNvPr>
          <p:cNvSpPr txBox="1"/>
          <p:nvPr/>
        </p:nvSpPr>
        <p:spPr>
          <a:xfrm>
            <a:off x="10378286" y="4373748"/>
            <a:ext cx="1660879" cy="369332"/>
          </a:xfrm>
          <a:prstGeom prst="rect">
            <a:avLst/>
          </a:prstGeom>
          <a:noFill/>
        </p:spPr>
        <p:txBody>
          <a:bodyPr wrap="square" rtlCol="0">
            <a:spAutoFit/>
          </a:bodyPr>
          <a:lstStyle/>
          <a:p>
            <a:r>
              <a:rPr lang="en-US" dirty="0"/>
              <a:t>DU (URLLC)</a:t>
            </a:r>
          </a:p>
        </p:txBody>
      </p:sp>
      <p:sp>
        <p:nvSpPr>
          <p:cNvPr id="49" name="TextBox 48">
            <a:extLst>
              <a:ext uri="{FF2B5EF4-FFF2-40B4-BE49-F238E27FC236}">
                <a16:creationId xmlns:a16="http://schemas.microsoft.com/office/drawing/2014/main" id="{D1CCAF01-B504-2E48-9A04-7D253C043497}"/>
              </a:ext>
            </a:extLst>
          </p:cNvPr>
          <p:cNvSpPr txBox="1"/>
          <p:nvPr/>
        </p:nvSpPr>
        <p:spPr>
          <a:xfrm>
            <a:off x="3947360" y="5358185"/>
            <a:ext cx="642552" cy="369332"/>
          </a:xfrm>
          <a:prstGeom prst="rect">
            <a:avLst/>
          </a:prstGeom>
          <a:noFill/>
        </p:spPr>
        <p:txBody>
          <a:bodyPr wrap="square" rtlCol="0">
            <a:spAutoFit/>
          </a:bodyPr>
          <a:lstStyle/>
          <a:p>
            <a:r>
              <a:rPr lang="en-US" dirty="0"/>
              <a:t>PHY</a:t>
            </a:r>
          </a:p>
        </p:txBody>
      </p:sp>
      <p:sp>
        <p:nvSpPr>
          <p:cNvPr id="50" name="Rounded Rectangle 49">
            <a:extLst>
              <a:ext uri="{FF2B5EF4-FFF2-40B4-BE49-F238E27FC236}">
                <a16:creationId xmlns:a16="http://schemas.microsoft.com/office/drawing/2014/main" id="{0415D45E-659B-1F4F-8481-386DCE1F1105}"/>
              </a:ext>
            </a:extLst>
          </p:cNvPr>
          <p:cNvSpPr/>
          <p:nvPr/>
        </p:nvSpPr>
        <p:spPr>
          <a:xfrm>
            <a:off x="6828563" y="5280521"/>
            <a:ext cx="3945924" cy="615439"/>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64ADF144-E335-E649-8BB6-60F68C2DB114}"/>
              </a:ext>
            </a:extLst>
          </p:cNvPr>
          <p:cNvSpPr txBox="1"/>
          <p:nvPr/>
        </p:nvSpPr>
        <p:spPr>
          <a:xfrm>
            <a:off x="10169563" y="5287909"/>
            <a:ext cx="642552" cy="369332"/>
          </a:xfrm>
          <a:prstGeom prst="rect">
            <a:avLst/>
          </a:prstGeom>
          <a:noFill/>
        </p:spPr>
        <p:txBody>
          <a:bodyPr wrap="square" rtlCol="0">
            <a:spAutoFit/>
          </a:bodyPr>
          <a:lstStyle/>
          <a:p>
            <a:r>
              <a:rPr lang="en-US" dirty="0"/>
              <a:t>PHY</a:t>
            </a:r>
          </a:p>
        </p:txBody>
      </p:sp>
      <p:cxnSp>
        <p:nvCxnSpPr>
          <p:cNvPr id="52" name="Straight Arrow Connector 51">
            <a:extLst>
              <a:ext uri="{FF2B5EF4-FFF2-40B4-BE49-F238E27FC236}">
                <a16:creationId xmlns:a16="http://schemas.microsoft.com/office/drawing/2014/main" id="{D08E38CF-D9F1-AE46-9813-DC8A2C43C4C5}"/>
              </a:ext>
            </a:extLst>
          </p:cNvPr>
          <p:cNvCxnSpPr/>
          <p:nvPr/>
        </p:nvCxnSpPr>
        <p:spPr>
          <a:xfrm>
            <a:off x="9983655" y="4433374"/>
            <a:ext cx="0" cy="80079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ounded Rectangle 52">
            <a:extLst>
              <a:ext uri="{FF2B5EF4-FFF2-40B4-BE49-F238E27FC236}">
                <a16:creationId xmlns:a16="http://schemas.microsoft.com/office/drawing/2014/main" id="{27CE0D1E-8FE1-9B43-B700-908C1BF0AD8F}"/>
              </a:ext>
            </a:extLst>
          </p:cNvPr>
          <p:cNvSpPr/>
          <p:nvPr/>
        </p:nvSpPr>
        <p:spPr>
          <a:xfrm>
            <a:off x="8982759" y="2994460"/>
            <a:ext cx="1705232" cy="580768"/>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C1211A01-CD76-8947-839F-0E66AEAC665F}"/>
              </a:ext>
            </a:extLst>
          </p:cNvPr>
          <p:cNvSpPr txBox="1"/>
          <p:nvPr/>
        </p:nvSpPr>
        <p:spPr>
          <a:xfrm>
            <a:off x="9007473" y="2961678"/>
            <a:ext cx="1705232" cy="369332"/>
          </a:xfrm>
          <a:prstGeom prst="rect">
            <a:avLst/>
          </a:prstGeom>
          <a:noFill/>
        </p:spPr>
        <p:txBody>
          <a:bodyPr wrap="square" rtlCol="0">
            <a:spAutoFit/>
          </a:bodyPr>
          <a:lstStyle/>
          <a:p>
            <a:pPr algn="ctr"/>
            <a:r>
              <a:rPr lang="en-US" dirty="0"/>
              <a:t>Traffic Estimator</a:t>
            </a:r>
          </a:p>
        </p:txBody>
      </p:sp>
      <p:cxnSp>
        <p:nvCxnSpPr>
          <p:cNvPr id="55" name="Elbow Connector 54">
            <a:extLst>
              <a:ext uri="{FF2B5EF4-FFF2-40B4-BE49-F238E27FC236}">
                <a16:creationId xmlns:a16="http://schemas.microsoft.com/office/drawing/2014/main" id="{57F9667D-1B71-8944-B961-FFA9B00EC68C}"/>
              </a:ext>
            </a:extLst>
          </p:cNvPr>
          <p:cNvCxnSpPr/>
          <p:nvPr/>
        </p:nvCxnSpPr>
        <p:spPr>
          <a:xfrm>
            <a:off x="8698549" y="3168111"/>
            <a:ext cx="345991" cy="293649"/>
          </a:xfrm>
          <a:prstGeom prst="bentConnector3">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55B7B0B-0D77-E946-AB7F-3F6776A6360F}"/>
              </a:ext>
            </a:extLst>
          </p:cNvPr>
          <p:cNvSpPr txBox="1"/>
          <p:nvPr/>
        </p:nvSpPr>
        <p:spPr>
          <a:xfrm>
            <a:off x="7503039" y="2278242"/>
            <a:ext cx="685794" cy="369332"/>
          </a:xfrm>
          <a:prstGeom prst="rect">
            <a:avLst/>
          </a:prstGeom>
          <a:noFill/>
        </p:spPr>
        <p:txBody>
          <a:bodyPr wrap="square" rtlCol="0">
            <a:spAutoFit/>
          </a:bodyPr>
          <a:lstStyle/>
          <a:p>
            <a:r>
              <a:rPr lang="en-US" dirty="0"/>
              <a:t>F1</a:t>
            </a:r>
          </a:p>
        </p:txBody>
      </p:sp>
      <p:cxnSp>
        <p:nvCxnSpPr>
          <p:cNvPr id="58" name="Straight Arrow Connector 57">
            <a:extLst>
              <a:ext uri="{FF2B5EF4-FFF2-40B4-BE49-F238E27FC236}">
                <a16:creationId xmlns:a16="http://schemas.microsoft.com/office/drawing/2014/main" id="{E8A5A582-3A25-4044-B152-F0730890E427}"/>
              </a:ext>
            </a:extLst>
          </p:cNvPr>
          <p:cNvCxnSpPr>
            <a:cxnSpLocks/>
          </p:cNvCxnSpPr>
          <p:nvPr/>
        </p:nvCxnSpPr>
        <p:spPr>
          <a:xfrm>
            <a:off x="1415249" y="2251080"/>
            <a:ext cx="0" cy="725179"/>
          </a:xfrm>
          <a:prstGeom prst="straightConnector1">
            <a:avLst/>
          </a:prstGeom>
          <a:ln w="2540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CE26A6-8570-B445-908A-5EDB9702FE00}"/>
              </a:ext>
            </a:extLst>
          </p:cNvPr>
          <p:cNvCxnSpPr>
            <a:cxnSpLocks/>
          </p:cNvCxnSpPr>
          <p:nvPr/>
        </p:nvCxnSpPr>
        <p:spPr>
          <a:xfrm>
            <a:off x="1971302" y="2262598"/>
            <a:ext cx="0" cy="725179"/>
          </a:xfrm>
          <a:prstGeom prst="straightConnector1">
            <a:avLst/>
          </a:prstGeom>
          <a:ln w="2540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79D34F5B-34D1-3145-9E8C-8B6562BB0659}"/>
              </a:ext>
            </a:extLst>
          </p:cNvPr>
          <p:cNvSpPr/>
          <p:nvPr/>
        </p:nvSpPr>
        <p:spPr>
          <a:xfrm>
            <a:off x="1219600" y="2374121"/>
            <a:ext cx="1064740" cy="198145"/>
          </a:xfrm>
          <a:prstGeom prst="ellipse">
            <a:avLst/>
          </a:prstGeom>
          <a:noFill/>
          <a:ln w="444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950ACFC4-CA51-8F4E-BA65-E5839871E143}"/>
              </a:ext>
            </a:extLst>
          </p:cNvPr>
          <p:cNvSpPr txBox="1"/>
          <p:nvPr/>
        </p:nvSpPr>
        <p:spPr>
          <a:xfrm>
            <a:off x="1105310" y="1819720"/>
            <a:ext cx="1421027" cy="369332"/>
          </a:xfrm>
          <a:prstGeom prst="rect">
            <a:avLst/>
          </a:prstGeom>
          <a:noFill/>
        </p:spPr>
        <p:txBody>
          <a:bodyPr wrap="square" rtlCol="0">
            <a:spAutoFit/>
          </a:bodyPr>
          <a:lstStyle/>
          <a:p>
            <a:r>
              <a:rPr lang="en-US" dirty="0" err="1"/>
              <a:t>EMbb</a:t>
            </a:r>
            <a:r>
              <a:rPr lang="en-US" dirty="0"/>
              <a:t> DRBs</a:t>
            </a:r>
          </a:p>
        </p:txBody>
      </p:sp>
      <p:sp>
        <p:nvSpPr>
          <p:cNvPr id="62" name="TextBox 61">
            <a:extLst>
              <a:ext uri="{FF2B5EF4-FFF2-40B4-BE49-F238E27FC236}">
                <a16:creationId xmlns:a16="http://schemas.microsoft.com/office/drawing/2014/main" id="{23A08CAE-E4F9-2F46-943E-58D3B13BB6D6}"/>
              </a:ext>
            </a:extLst>
          </p:cNvPr>
          <p:cNvSpPr txBox="1"/>
          <p:nvPr/>
        </p:nvSpPr>
        <p:spPr>
          <a:xfrm>
            <a:off x="8849101" y="2089837"/>
            <a:ext cx="1421027" cy="369332"/>
          </a:xfrm>
          <a:prstGeom prst="rect">
            <a:avLst/>
          </a:prstGeom>
          <a:noFill/>
        </p:spPr>
        <p:txBody>
          <a:bodyPr wrap="square" rtlCol="0">
            <a:spAutoFit/>
          </a:bodyPr>
          <a:lstStyle/>
          <a:p>
            <a:r>
              <a:rPr lang="en-US" dirty="0"/>
              <a:t>URLLC DRBs</a:t>
            </a:r>
          </a:p>
        </p:txBody>
      </p:sp>
      <p:cxnSp>
        <p:nvCxnSpPr>
          <p:cNvPr id="63" name="Straight Arrow Connector 62">
            <a:extLst>
              <a:ext uri="{FF2B5EF4-FFF2-40B4-BE49-F238E27FC236}">
                <a16:creationId xmlns:a16="http://schemas.microsoft.com/office/drawing/2014/main" id="{2D5EF48D-3F58-CF43-BC96-FDA9487E3D5B}"/>
              </a:ext>
            </a:extLst>
          </p:cNvPr>
          <p:cNvCxnSpPr>
            <a:cxnSpLocks/>
          </p:cNvCxnSpPr>
          <p:nvPr/>
        </p:nvCxnSpPr>
        <p:spPr>
          <a:xfrm>
            <a:off x="8291811" y="2254634"/>
            <a:ext cx="0" cy="725179"/>
          </a:xfrm>
          <a:prstGeom prst="straightConnector1">
            <a:avLst/>
          </a:prstGeom>
          <a:ln w="254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807E930-A291-DC41-ABD0-FD99E7CF0E4F}"/>
              </a:ext>
            </a:extLst>
          </p:cNvPr>
          <p:cNvCxnSpPr>
            <a:cxnSpLocks/>
          </p:cNvCxnSpPr>
          <p:nvPr/>
        </p:nvCxnSpPr>
        <p:spPr>
          <a:xfrm>
            <a:off x="8011725" y="2240405"/>
            <a:ext cx="0" cy="725179"/>
          </a:xfrm>
          <a:prstGeom prst="straightConnector1">
            <a:avLst/>
          </a:prstGeom>
          <a:ln w="254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D267C51-7E54-CB4F-A4AE-3038888797AA}"/>
              </a:ext>
            </a:extLst>
          </p:cNvPr>
          <p:cNvCxnSpPr>
            <a:cxnSpLocks/>
          </p:cNvCxnSpPr>
          <p:nvPr/>
        </p:nvCxnSpPr>
        <p:spPr>
          <a:xfrm>
            <a:off x="8544027" y="2251079"/>
            <a:ext cx="0" cy="725179"/>
          </a:xfrm>
          <a:prstGeom prst="straightConnector1">
            <a:avLst/>
          </a:prstGeom>
          <a:ln w="254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B9E88EBB-D345-9644-A174-D1D62B7C9477}"/>
              </a:ext>
            </a:extLst>
          </p:cNvPr>
          <p:cNvSpPr/>
          <p:nvPr/>
        </p:nvSpPr>
        <p:spPr>
          <a:xfrm>
            <a:off x="7816076" y="2363446"/>
            <a:ext cx="1064740" cy="198145"/>
          </a:xfrm>
          <a:prstGeom prst="ellipse">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Elbow Connector 75">
            <a:extLst>
              <a:ext uri="{FF2B5EF4-FFF2-40B4-BE49-F238E27FC236}">
                <a16:creationId xmlns:a16="http://schemas.microsoft.com/office/drawing/2014/main" id="{5C45E899-349B-FA45-AF7F-686FB219474A}"/>
              </a:ext>
            </a:extLst>
          </p:cNvPr>
          <p:cNvCxnSpPr>
            <a:stCxn id="23" idx="0"/>
            <a:endCxn id="53" idx="2"/>
          </p:cNvCxnSpPr>
          <p:nvPr/>
        </p:nvCxnSpPr>
        <p:spPr>
          <a:xfrm rot="5400000" flipH="1" flipV="1">
            <a:off x="8771933" y="2785158"/>
            <a:ext cx="273371" cy="1853513"/>
          </a:xfrm>
          <a:prstGeom prst="bentConnector3">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F61345F-EDC9-584A-A412-F5F24FFFDB06}"/>
              </a:ext>
            </a:extLst>
          </p:cNvPr>
          <p:cNvCxnSpPr>
            <a:cxnSpLocks/>
          </p:cNvCxnSpPr>
          <p:nvPr/>
        </p:nvCxnSpPr>
        <p:spPr>
          <a:xfrm>
            <a:off x="8784106" y="4178132"/>
            <a:ext cx="19913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DEA3E2E-F2A8-A947-8B70-AB791127326F}"/>
              </a:ext>
            </a:extLst>
          </p:cNvPr>
          <p:cNvSpPr txBox="1"/>
          <p:nvPr/>
        </p:nvSpPr>
        <p:spPr>
          <a:xfrm>
            <a:off x="10841941" y="3668124"/>
            <a:ext cx="1099748" cy="370702"/>
          </a:xfrm>
          <a:prstGeom prst="rect">
            <a:avLst/>
          </a:prstGeom>
          <a:noFill/>
        </p:spPr>
        <p:txBody>
          <a:bodyPr wrap="square" rtlCol="0">
            <a:spAutoFit/>
          </a:bodyPr>
          <a:lstStyle/>
          <a:p>
            <a:r>
              <a:rPr lang="en-US" dirty="0"/>
              <a:t>CQI </a:t>
            </a:r>
          </a:p>
        </p:txBody>
      </p:sp>
      <p:cxnSp>
        <p:nvCxnSpPr>
          <p:cNvPr id="88" name="Straight Arrow Connector 87">
            <a:extLst>
              <a:ext uri="{FF2B5EF4-FFF2-40B4-BE49-F238E27FC236}">
                <a16:creationId xmlns:a16="http://schemas.microsoft.com/office/drawing/2014/main" id="{63E54916-9BEF-0A4D-A3B7-C0EB6D1C3F63}"/>
              </a:ext>
            </a:extLst>
          </p:cNvPr>
          <p:cNvCxnSpPr>
            <a:cxnSpLocks/>
          </p:cNvCxnSpPr>
          <p:nvPr/>
        </p:nvCxnSpPr>
        <p:spPr>
          <a:xfrm flipH="1">
            <a:off x="10708069" y="4038826"/>
            <a:ext cx="986488" cy="5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a:extLst>
              <a:ext uri="{FF2B5EF4-FFF2-40B4-BE49-F238E27FC236}">
                <a16:creationId xmlns:a16="http://schemas.microsoft.com/office/drawing/2014/main" id="{990690D3-9AF1-1C44-9CCD-3F7F7F7657ED}"/>
              </a:ext>
            </a:extLst>
          </p:cNvPr>
          <p:cNvCxnSpPr>
            <a:cxnSpLocks/>
            <a:endCxn id="23" idx="2"/>
          </p:cNvCxnSpPr>
          <p:nvPr/>
        </p:nvCxnSpPr>
        <p:spPr>
          <a:xfrm rot="10800000" flipV="1">
            <a:off x="7981863" y="4066796"/>
            <a:ext cx="3061405" cy="428134"/>
          </a:xfrm>
          <a:prstGeom prst="bentConnector4">
            <a:avLst>
              <a:gd name="adj1" fmla="val 36075"/>
              <a:gd name="adj2" fmla="val 153394"/>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91BAF42-7CC3-4B4F-A62D-653AF93EA4D3}"/>
              </a:ext>
            </a:extLst>
          </p:cNvPr>
          <p:cNvCxnSpPr>
            <a:cxnSpLocks/>
          </p:cNvCxnSpPr>
          <p:nvPr/>
        </p:nvCxnSpPr>
        <p:spPr>
          <a:xfrm flipH="1">
            <a:off x="4565199" y="4360559"/>
            <a:ext cx="2444616" cy="0"/>
          </a:xfrm>
          <a:prstGeom prst="straightConnector1">
            <a:avLst/>
          </a:prstGeom>
          <a:ln w="25400">
            <a:headEnd type="none"/>
            <a:tailEnd type="arrow"/>
          </a:ln>
        </p:spPr>
        <p:style>
          <a:lnRef idx="1">
            <a:schemeClr val="accent1"/>
          </a:lnRef>
          <a:fillRef idx="0">
            <a:schemeClr val="accent1"/>
          </a:fillRef>
          <a:effectRef idx="0">
            <a:schemeClr val="accent1"/>
          </a:effectRef>
          <a:fontRef idx="minor">
            <a:schemeClr val="tx1"/>
          </a:fontRef>
        </p:style>
      </p:cxnSp>
      <p:sp>
        <p:nvSpPr>
          <p:cNvPr id="113" name="Rounded Rectangle 112">
            <a:extLst>
              <a:ext uri="{FF2B5EF4-FFF2-40B4-BE49-F238E27FC236}">
                <a16:creationId xmlns:a16="http://schemas.microsoft.com/office/drawing/2014/main" id="{8D65B294-E10F-674D-AA90-0FB5FA663C1F}"/>
              </a:ext>
            </a:extLst>
          </p:cNvPr>
          <p:cNvSpPr/>
          <p:nvPr/>
        </p:nvSpPr>
        <p:spPr>
          <a:xfrm>
            <a:off x="4745934" y="3003281"/>
            <a:ext cx="1174928" cy="502069"/>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TextBox 113">
            <a:extLst>
              <a:ext uri="{FF2B5EF4-FFF2-40B4-BE49-F238E27FC236}">
                <a16:creationId xmlns:a16="http://schemas.microsoft.com/office/drawing/2014/main" id="{0EFE211A-4471-544C-834F-6FAD7E9F5489}"/>
              </a:ext>
            </a:extLst>
          </p:cNvPr>
          <p:cNvSpPr txBox="1"/>
          <p:nvPr/>
        </p:nvSpPr>
        <p:spPr>
          <a:xfrm>
            <a:off x="4734072" y="3043063"/>
            <a:ext cx="1342780" cy="369332"/>
          </a:xfrm>
          <a:prstGeom prst="rect">
            <a:avLst/>
          </a:prstGeom>
          <a:noFill/>
        </p:spPr>
        <p:txBody>
          <a:bodyPr wrap="square" rtlCol="0">
            <a:spAutoFit/>
          </a:bodyPr>
          <a:lstStyle/>
          <a:p>
            <a:r>
              <a:rPr lang="en-US" dirty="0"/>
              <a:t>Slice Policy</a:t>
            </a:r>
          </a:p>
        </p:txBody>
      </p:sp>
      <p:cxnSp>
        <p:nvCxnSpPr>
          <p:cNvPr id="117" name="Elbow Connector 116">
            <a:extLst>
              <a:ext uri="{FF2B5EF4-FFF2-40B4-BE49-F238E27FC236}">
                <a16:creationId xmlns:a16="http://schemas.microsoft.com/office/drawing/2014/main" id="{028B73A7-A710-DB4B-BC2F-D9B0DDB6BC11}"/>
              </a:ext>
            </a:extLst>
          </p:cNvPr>
          <p:cNvCxnSpPr>
            <a:stCxn id="113" idx="2"/>
            <a:endCxn id="13" idx="3"/>
          </p:cNvCxnSpPr>
          <p:nvPr/>
        </p:nvCxnSpPr>
        <p:spPr>
          <a:xfrm rot="5400000">
            <a:off x="4619584" y="3475680"/>
            <a:ext cx="684145" cy="743485"/>
          </a:xfrm>
          <a:prstGeom prst="bentConnector2">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Rounded Rectangle 118">
            <a:extLst>
              <a:ext uri="{FF2B5EF4-FFF2-40B4-BE49-F238E27FC236}">
                <a16:creationId xmlns:a16="http://schemas.microsoft.com/office/drawing/2014/main" id="{146C1C39-AA9D-DC43-A91E-48A012F0483F}"/>
              </a:ext>
            </a:extLst>
          </p:cNvPr>
          <p:cNvSpPr/>
          <p:nvPr/>
        </p:nvSpPr>
        <p:spPr>
          <a:xfrm>
            <a:off x="10841941" y="2989749"/>
            <a:ext cx="749447" cy="482843"/>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95A60D14-379D-8B46-B184-4E188691FB99}"/>
              </a:ext>
            </a:extLst>
          </p:cNvPr>
          <p:cNvSpPr txBox="1"/>
          <p:nvPr/>
        </p:nvSpPr>
        <p:spPr>
          <a:xfrm>
            <a:off x="10774487" y="3067275"/>
            <a:ext cx="937402" cy="276999"/>
          </a:xfrm>
          <a:prstGeom prst="rect">
            <a:avLst/>
          </a:prstGeom>
          <a:noFill/>
        </p:spPr>
        <p:txBody>
          <a:bodyPr wrap="square" rtlCol="0">
            <a:spAutoFit/>
          </a:bodyPr>
          <a:lstStyle/>
          <a:p>
            <a:pPr algn="ctr"/>
            <a:r>
              <a:rPr lang="en-US" sz="1200" dirty="0"/>
              <a:t>Slice Policy</a:t>
            </a:r>
          </a:p>
        </p:txBody>
      </p:sp>
      <p:cxnSp>
        <p:nvCxnSpPr>
          <p:cNvPr id="122" name="Elbow Connector 121">
            <a:extLst>
              <a:ext uri="{FF2B5EF4-FFF2-40B4-BE49-F238E27FC236}">
                <a16:creationId xmlns:a16="http://schemas.microsoft.com/office/drawing/2014/main" id="{A38AAC74-B8F2-D34A-8400-9AB0A3B00330}"/>
              </a:ext>
            </a:extLst>
          </p:cNvPr>
          <p:cNvCxnSpPr>
            <a:cxnSpLocks/>
            <a:stCxn id="119" idx="2"/>
            <a:endCxn id="23" idx="1"/>
          </p:cNvCxnSpPr>
          <p:nvPr/>
        </p:nvCxnSpPr>
        <p:spPr>
          <a:xfrm rot="5400000">
            <a:off x="8823370" y="1778469"/>
            <a:ext cx="699173" cy="4087419"/>
          </a:xfrm>
          <a:prstGeom prst="bentConnector4">
            <a:avLst>
              <a:gd name="adj1" fmla="val 26889"/>
              <a:gd name="adj2" fmla="val 105593"/>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972D12C-5415-1C46-B9DA-9ADB019116D9}"/>
              </a:ext>
            </a:extLst>
          </p:cNvPr>
          <p:cNvSpPr txBox="1"/>
          <p:nvPr/>
        </p:nvSpPr>
        <p:spPr>
          <a:xfrm>
            <a:off x="4673027" y="4271556"/>
            <a:ext cx="2484747" cy="369332"/>
          </a:xfrm>
          <a:prstGeom prst="rect">
            <a:avLst/>
          </a:prstGeom>
          <a:noFill/>
        </p:spPr>
        <p:txBody>
          <a:bodyPr wrap="square" rtlCol="0">
            <a:spAutoFit/>
          </a:bodyPr>
          <a:lstStyle/>
          <a:p>
            <a:pPr algn="ctr"/>
            <a:r>
              <a:rPr lang="en-US" dirty="0"/>
              <a:t>[</a:t>
            </a:r>
            <a:r>
              <a:rPr lang="en-US" i="1" dirty="0"/>
              <a:t>PRB Reservation</a:t>
            </a:r>
            <a:r>
              <a:rPr lang="en-US" dirty="0"/>
              <a:t>]</a:t>
            </a:r>
          </a:p>
        </p:txBody>
      </p:sp>
      <p:cxnSp>
        <p:nvCxnSpPr>
          <p:cNvPr id="132" name="Straight Arrow Connector 131">
            <a:extLst>
              <a:ext uri="{FF2B5EF4-FFF2-40B4-BE49-F238E27FC236}">
                <a16:creationId xmlns:a16="http://schemas.microsoft.com/office/drawing/2014/main" id="{E46AF3A8-5721-454C-8133-56FE4E7BA0ED}"/>
              </a:ext>
            </a:extLst>
          </p:cNvPr>
          <p:cNvCxnSpPr>
            <a:cxnSpLocks/>
          </p:cNvCxnSpPr>
          <p:nvPr/>
        </p:nvCxnSpPr>
        <p:spPr>
          <a:xfrm>
            <a:off x="1555107" y="3575899"/>
            <a:ext cx="11912" cy="31321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AFFD9EF-0C99-9944-9D75-4B7DB902767E}"/>
              </a:ext>
            </a:extLst>
          </p:cNvPr>
          <p:cNvCxnSpPr>
            <a:cxnSpLocks/>
          </p:cNvCxnSpPr>
          <p:nvPr/>
        </p:nvCxnSpPr>
        <p:spPr>
          <a:xfrm>
            <a:off x="7421241" y="3551657"/>
            <a:ext cx="11912" cy="313214"/>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Rounded Rectangle 134">
            <a:extLst>
              <a:ext uri="{FF2B5EF4-FFF2-40B4-BE49-F238E27FC236}">
                <a16:creationId xmlns:a16="http://schemas.microsoft.com/office/drawing/2014/main" id="{4C2525F1-A6BC-6B4E-A546-C0CA6C89E0C6}"/>
              </a:ext>
            </a:extLst>
          </p:cNvPr>
          <p:cNvSpPr/>
          <p:nvPr/>
        </p:nvSpPr>
        <p:spPr>
          <a:xfrm>
            <a:off x="5333398" y="1404745"/>
            <a:ext cx="2756520" cy="45932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CE1495E1-9B83-E046-B74C-52E3A12FB05B}"/>
              </a:ext>
            </a:extLst>
          </p:cNvPr>
          <p:cNvSpPr txBox="1"/>
          <p:nvPr/>
        </p:nvSpPr>
        <p:spPr>
          <a:xfrm>
            <a:off x="5601341" y="1433644"/>
            <a:ext cx="2273433" cy="369332"/>
          </a:xfrm>
          <a:prstGeom prst="rect">
            <a:avLst/>
          </a:prstGeom>
          <a:noFill/>
        </p:spPr>
        <p:txBody>
          <a:bodyPr wrap="square" rtlCol="0">
            <a:spAutoFit/>
          </a:bodyPr>
          <a:lstStyle/>
          <a:p>
            <a:r>
              <a:rPr lang="en-US" dirty="0"/>
              <a:t>SON (Slice Manager)</a:t>
            </a:r>
          </a:p>
        </p:txBody>
      </p:sp>
      <p:cxnSp>
        <p:nvCxnSpPr>
          <p:cNvPr id="138" name="Elbow Connector 137">
            <a:extLst>
              <a:ext uri="{FF2B5EF4-FFF2-40B4-BE49-F238E27FC236}">
                <a16:creationId xmlns:a16="http://schemas.microsoft.com/office/drawing/2014/main" id="{A6729B8B-51D5-4E47-A3BF-9D1EB344B21C}"/>
              </a:ext>
            </a:extLst>
          </p:cNvPr>
          <p:cNvCxnSpPr>
            <a:cxnSpLocks/>
            <a:stCxn id="135" idx="2"/>
            <a:endCxn id="113" idx="0"/>
          </p:cNvCxnSpPr>
          <p:nvPr/>
        </p:nvCxnSpPr>
        <p:spPr>
          <a:xfrm rot="5400000">
            <a:off x="5452922" y="1744545"/>
            <a:ext cx="1139212" cy="1378260"/>
          </a:xfrm>
          <a:prstGeom prst="bentConnector3">
            <a:avLst>
              <a:gd name="adj1" fmla="val 50000"/>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EE27A885-7A5D-CA4C-8E7C-B7C0E7F74C69}"/>
              </a:ext>
            </a:extLst>
          </p:cNvPr>
          <p:cNvCxnSpPr>
            <a:endCxn id="119" idx="0"/>
          </p:cNvCxnSpPr>
          <p:nvPr/>
        </p:nvCxnSpPr>
        <p:spPr>
          <a:xfrm>
            <a:off x="6716085" y="2159312"/>
            <a:ext cx="4500580" cy="830437"/>
          </a:xfrm>
          <a:prstGeom prst="bentConnector2">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8D847DA-B34C-5544-9E16-13A1DE39AFDA}"/>
              </a:ext>
            </a:extLst>
          </p:cNvPr>
          <p:cNvSpPr txBox="1"/>
          <p:nvPr/>
        </p:nvSpPr>
        <p:spPr>
          <a:xfrm>
            <a:off x="2889343" y="2640122"/>
            <a:ext cx="1660879" cy="369332"/>
          </a:xfrm>
          <a:prstGeom prst="rect">
            <a:avLst/>
          </a:prstGeom>
          <a:noFill/>
        </p:spPr>
        <p:txBody>
          <a:bodyPr wrap="square" rtlCol="0">
            <a:spAutoFit/>
          </a:bodyPr>
          <a:lstStyle/>
          <a:p>
            <a:r>
              <a:rPr lang="en-US" dirty="0"/>
              <a:t>DU (</a:t>
            </a:r>
            <a:r>
              <a:rPr lang="en-US" dirty="0" err="1"/>
              <a:t>Embb</a:t>
            </a:r>
            <a:r>
              <a:rPr lang="en-US" dirty="0"/>
              <a:t>)</a:t>
            </a:r>
          </a:p>
        </p:txBody>
      </p:sp>
    </p:spTree>
    <p:extLst>
      <p:ext uri="{BB962C8B-B14F-4D97-AF65-F5344CB8AC3E}">
        <p14:creationId xmlns:p14="http://schemas.microsoft.com/office/powerpoint/2010/main" val="56536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7B4F0-2B86-FD46-8480-8E6A386F97D4}"/>
              </a:ext>
            </a:extLst>
          </p:cNvPr>
          <p:cNvSpPr>
            <a:spLocks noGrp="1"/>
          </p:cNvSpPr>
          <p:nvPr>
            <p:ph type="title"/>
          </p:nvPr>
        </p:nvSpPr>
        <p:spPr>
          <a:xfrm>
            <a:off x="493816" y="-47501"/>
            <a:ext cx="10515600" cy="1325563"/>
          </a:xfrm>
        </p:spPr>
        <p:txBody>
          <a:bodyPr/>
          <a:lstStyle/>
          <a:p>
            <a:r>
              <a:rPr lang="en-US" dirty="0"/>
              <a:t>System - Functional Details</a:t>
            </a:r>
          </a:p>
        </p:txBody>
      </p:sp>
      <p:sp>
        <p:nvSpPr>
          <p:cNvPr id="4" name="Content Placeholder 3">
            <a:extLst>
              <a:ext uri="{FF2B5EF4-FFF2-40B4-BE49-F238E27FC236}">
                <a16:creationId xmlns:a16="http://schemas.microsoft.com/office/drawing/2014/main" id="{84A9CE60-90A5-8C47-AF2E-8C146763303B}"/>
              </a:ext>
            </a:extLst>
          </p:cNvPr>
          <p:cNvSpPr txBox="1">
            <a:spLocks noGrp="1"/>
          </p:cNvSpPr>
          <p:nvPr>
            <p:ph idx="1"/>
          </p:nvPr>
        </p:nvSpPr>
        <p:spPr>
          <a:xfrm>
            <a:off x="493816" y="1110826"/>
            <a:ext cx="11488387" cy="5532797"/>
          </a:xfrm>
          <a:prstGeom prst="rect">
            <a:avLst/>
          </a:prstGeom>
          <a:noFill/>
        </p:spPr>
        <p:txBody>
          <a:bodyPr wrap="square" rtlCol="0">
            <a:spAutoFit/>
          </a:bodyPr>
          <a:lstStyle/>
          <a:p>
            <a:pPr marL="285750" indent="-285750">
              <a:buFont typeface="Arial" panose="020B0604020202020204" pitchFamily="34" charset="0"/>
              <a:buChar char="•"/>
            </a:pPr>
            <a:r>
              <a:rPr lang="en-US" sz="2400" i="1" dirty="0"/>
              <a:t>Traffic estimator </a:t>
            </a:r>
            <a:r>
              <a:rPr lang="en-US" sz="2400" dirty="0"/>
              <a:t>interfaces with the MAC function and</a:t>
            </a:r>
            <a:r>
              <a:rPr lang="en-US" sz="2400" i="1" dirty="0"/>
              <a:t> </a:t>
            </a:r>
            <a:r>
              <a:rPr lang="en-US" sz="2400" dirty="0"/>
              <a:t>estimates the average arrivals across DRB/UE over X*TTIs. </a:t>
            </a:r>
          </a:p>
          <a:p>
            <a:pPr marL="742950" lvl="1" indent="-285750"/>
            <a:r>
              <a:rPr lang="en-US" sz="2000" dirty="0"/>
              <a:t>This can be aggregated over the active UEs to determine the total arrivals across X*TTI. </a:t>
            </a:r>
          </a:p>
          <a:p>
            <a:pPr marL="285750" indent="-285750">
              <a:buFont typeface="Arial" panose="020B0604020202020204" pitchFamily="34" charset="0"/>
              <a:buChar char="•"/>
            </a:pPr>
            <a:r>
              <a:rPr lang="en-US" sz="2400" i="1" dirty="0"/>
              <a:t>TE a</a:t>
            </a:r>
            <a:r>
              <a:rPr lang="en-US" sz="2400" dirty="0"/>
              <a:t>lso estimates total DL buffer occupancy across all the UEs in the DU</a:t>
            </a:r>
          </a:p>
          <a:p>
            <a:pPr marL="285750" indent="-285750"/>
            <a:r>
              <a:rPr lang="en-US" sz="2400" dirty="0"/>
              <a:t>The </a:t>
            </a:r>
            <a:r>
              <a:rPr lang="en-US" sz="2400" i="1" dirty="0"/>
              <a:t>UL/DL PRB resource mgmt. </a:t>
            </a:r>
            <a:r>
              <a:rPr lang="en-US" sz="2400" dirty="0"/>
              <a:t>function</a:t>
            </a:r>
            <a:r>
              <a:rPr lang="en-US" sz="2400" i="1" dirty="0"/>
              <a:t>, </a:t>
            </a:r>
            <a:r>
              <a:rPr lang="en-US" sz="2400" dirty="0"/>
              <a:t>uses the Average Arrival/Buffer packet statistics from the TE and maps it to equivalent PRB level statistics considering UE channel conditions and the target BLER.</a:t>
            </a:r>
          </a:p>
          <a:p>
            <a:pPr marL="285750" indent="-285750">
              <a:buFont typeface="Arial" panose="020B0604020202020204" pitchFamily="34" charset="0"/>
              <a:buChar char="•"/>
            </a:pPr>
            <a:r>
              <a:rPr lang="en-US" sz="2400" dirty="0"/>
              <a:t>The </a:t>
            </a:r>
            <a:r>
              <a:rPr lang="en-US" sz="2400" i="1" dirty="0"/>
              <a:t>global Slice Policy </a:t>
            </a:r>
            <a:r>
              <a:rPr lang="en-US" sz="2400" dirty="0"/>
              <a:t>is shared across DUs and has information related to the type of slice work in the other DUs and the policies related to resource sharing, </a:t>
            </a:r>
          </a:p>
          <a:p>
            <a:pPr marL="742950" lvl="1" indent="-285750"/>
            <a:r>
              <a:rPr lang="en-US" sz="2000" dirty="0"/>
              <a:t>e.g. X% of total PRB resources can be reserved for </a:t>
            </a:r>
            <a:r>
              <a:rPr lang="en-US" sz="2000" dirty="0" err="1"/>
              <a:t>eMBB</a:t>
            </a:r>
            <a:r>
              <a:rPr lang="en-US" sz="2000" dirty="0"/>
              <a:t>/MMTC so that they are not starved</a:t>
            </a:r>
          </a:p>
          <a:p>
            <a:pPr marL="0" indent="0">
              <a:buNone/>
            </a:pPr>
            <a:endParaRPr lang="en-US" sz="2400" dirty="0"/>
          </a:p>
          <a:p>
            <a:pPr marL="285750" indent="-285750">
              <a:buFont typeface="Arial" panose="020B0604020202020204" pitchFamily="34" charset="0"/>
              <a:buChar char="•"/>
            </a:pPr>
            <a:r>
              <a:rPr lang="en-US" sz="2400" dirty="0"/>
              <a:t>The URLLC DU has the highest priority in terms of resource reservation, but shouldn’t exceed the aggregate policy requirements of other lower priority DRB</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090284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5A27-8205-D94A-B6A7-672CC6B68642}"/>
              </a:ext>
            </a:extLst>
          </p:cNvPr>
          <p:cNvSpPr>
            <a:spLocks noGrp="1"/>
          </p:cNvSpPr>
          <p:nvPr>
            <p:ph type="title"/>
          </p:nvPr>
        </p:nvSpPr>
        <p:spPr>
          <a:xfrm>
            <a:off x="115792" y="-7494"/>
            <a:ext cx="10515600" cy="845837"/>
          </a:xfrm>
        </p:spPr>
        <p:txBody>
          <a:bodyPr/>
          <a:lstStyle/>
          <a:p>
            <a:r>
              <a:rPr lang="en-US" dirty="0"/>
              <a:t>PRB Estimation Algorithm</a:t>
            </a:r>
            <a:endParaRPr lang="en-US" b="1" dirty="0"/>
          </a:p>
        </p:txBody>
      </p:sp>
      <p:sp>
        <p:nvSpPr>
          <p:cNvPr id="3" name="Content Placeholder 2">
            <a:extLst>
              <a:ext uri="{FF2B5EF4-FFF2-40B4-BE49-F238E27FC236}">
                <a16:creationId xmlns:a16="http://schemas.microsoft.com/office/drawing/2014/main" id="{C2169B4A-3CF2-3441-B54D-283CB89BDBA6}"/>
              </a:ext>
            </a:extLst>
          </p:cNvPr>
          <p:cNvSpPr>
            <a:spLocks noGrp="1"/>
          </p:cNvSpPr>
          <p:nvPr>
            <p:ph idx="1"/>
          </p:nvPr>
        </p:nvSpPr>
        <p:spPr>
          <a:xfrm>
            <a:off x="12989" y="1012723"/>
            <a:ext cx="8497949" cy="6024276"/>
          </a:xfrm>
        </p:spPr>
        <p:txBody>
          <a:bodyPr>
            <a:normAutofit/>
          </a:bodyPr>
          <a:lstStyle/>
          <a:p>
            <a:r>
              <a:rPr lang="en-US" dirty="0"/>
              <a:t>Two level slices, URLLC has the highest priority and the remaining slices are considered equal</a:t>
            </a:r>
          </a:p>
          <a:p>
            <a:endParaRPr lang="en-US" dirty="0"/>
          </a:p>
          <a:p>
            <a:r>
              <a:rPr lang="en-US" dirty="0"/>
              <a:t>The resource PRB reservation can be synced among DUs every X TTIs</a:t>
            </a:r>
          </a:p>
          <a:p>
            <a:endParaRPr lang="en-US" dirty="0"/>
          </a:p>
          <a:p>
            <a:r>
              <a:rPr lang="en-US" dirty="0"/>
              <a:t>The DU handling the URLLC traffic is the master node. The other DUs (EMBB and MMTC) shares its PRB requirement every X TTIs with DU(URLLC)</a:t>
            </a:r>
          </a:p>
          <a:p>
            <a:pPr marL="0" indent="0">
              <a:buNone/>
            </a:pPr>
            <a:endParaRPr lang="en-US" dirty="0"/>
          </a:p>
          <a:p>
            <a:pPr marL="0" indent="0">
              <a:buNone/>
            </a:pPr>
            <a:r>
              <a:rPr lang="en-US" dirty="0"/>
              <a:t>Every X TTIs the DU(URLLC) executes the following steps, the results is applied at the </a:t>
            </a:r>
            <a:r>
              <a:rPr lang="en-US" i="1" dirty="0"/>
              <a:t>t</a:t>
            </a:r>
            <a:r>
              <a:rPr lang="en-US" i="1" baseline="-25000" dirty="0"/>
              <a:t>o</a:t>
            </a:r>
            <a:r>
              <a:rPr lang="en-US" i="1" dirty="0"/>
              <a:t> </a:t>
            </a:r>
            <a:r>
              <a:rPr lang="en-US" dirty="0"/>
              <a:t>+ X*TTI:</a:t>
            </a:r>
          </a:p>
          <a:p>
            <a:pPr marL="0" indent="0">
              <a:buNone/>
            </a:pPr>
            <a:endParaRPr lang="en-US" dirty="0"/>
          </a:p>
        </p:txBody>
      </p:sp>
      <p:sp>
        <p:nvSpPr>
          <p:cNvPr id="4" name="Rounded Rectangle 3">
            <a:extLst>
              <a:ext uri="{FF2B5EF4-FFF2-40B4-BE49-F238E27FC236}">
                <a16:creationId xmlns:a16="http://schemas.microsoft.com/office/drawing/2014/main" id="{37D65C87-3D4C-AE46-99BF-36BD432F0903}"/>
              </a:ext>
            </a:extLst>
          </p:cNvPr>
          <p:cNvSpPr/>
          <p:nvPr/>
        </p:nvSpPr>
        <p:spPr>
          <a:xfrm>
            <a:off x="9805456" y="456832"/>
            <a:ext cx="1021278" cy="1199407"/>
          </a:xfrm>
          <a:prstGeom prst="roundRect">
            <a:avLst/>
          </a:prstGeom>
          <a:solidFill>
            <a:schemeClr val="accent4">
              <a:lumMod val="20000"/>
              <a:lumOff val="8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AA947453-64AF-EC4F-9B98-7A9157219365}"/>
              </a:ext>
            </a:extLst>
          </p:cNvPr>
          <p:cNvSpPr/>
          <p:nvPr/>
        </p:nvSpPr>
        <p:spPr>
          <a:xfrm>
            <a:off x="9138458" y="2337090"/>
            <a:ext cx="1021278" cy="1199407"/>
          </a:xfrm>
          <a:prstGeom prst="roundRect">
            <a:avLst/>
          </a:prstGeom>
          <a:solidFill>
            <a:schemeClr val="accent6">
              <a:lumMod val="40000"/>
              <a:lumOff val="60000"/>
            </a:schemeClr>
          </a:solid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46DCE549-36DA-2149-8496-9D20BE7E148F}"/>
              </a:ext>
            </a:extLst>
          </p:cNvPr>
          <p:cNvSpPr/>
          <p:nvPr/>
        </p:nvSpPr>
        <p:spPr>
          <a:xfrm>
            <a:off x="10727573" y="2350945"/>
            <a:ext cx="1021278" cy="1199407"/>
          </a:xfrm>
          <a:prstGeom prst="roundRect">
            <a:avLst/>
          </a:prstGeom>
          <a:solidFill>
            <a:schemeClr val="accent5">
              <a:lumMod val="40000"/>
              <a:lumOff val="6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1B81BC1F-4F60-6C4F-B20F-6DED8C297759}"/>
              </a:ext>
            </a:extLst>
          </p:cNvPr>
          <p:cNvCxnSpPr/>
          <p:nvPr/>
        </p:nvCxnSpPr>
        <p:spPr>
          <a:xfrm flipH="1">
            <a:off x="9817331" y="1691865"/>
            <a:ext cx="342405" cy="645225"/>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ECBFEAC-453E-334E-B1AF-FCF4F1039782}"/>
              </a:ext>
            </a:extLst>
          </p:cNvPr>
          <p:cNvCxnSpPr>
            <a:cxnSpLocks/>
          </p:cNvCxnSpPr>
          <p:nvPr/>
        </p:nvCxnSpPr>
        <p:spPr>
          <a:xfrm>
            <a:off x="10519855" y="1691865"/>
            <a:ext cx="520634" cy="645225"/>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250CE8-D530-EC46-B723-448A1CB24B4A}"/>
              </a:ext>
            </a:extLst>
          </p:cNvPr>
          <p:cNvSpPr txBox="1"/>
          <p:nvPr/>
        </p:nvSpPr>
        <p:spPr>
          <a:xfrm>
            <a:off x="9817331" y="611670"/>
            <a:ext cx="1112455" cy="923330"/>
          </a:xfrm>
          <a:prstGeom prst="rect">
            <a:avLst/>
          </a:prstGeom>
          <a:noFill/>
        </p:spPr>
        <p:txBody>
          <a:bodyPr wrap="square" rtlCol="0">
            <a:spAutoFit/>
          </a:bodyPr>
          <a:lstStyle/>
          <a:p>
            <a:pPr algn="ctr"/>
            <a:r>
              <a:rPr lang="en-US" dirty="0"/>
              <a:t>Master DU</a:t>
            </a:r>
          </a:p>
          <a:p>
            <a:pPr algn="ctr"/>
            <a:r>
              <a:rPr lang="en-US" dirty="0"/>
              <a:t>[URLLC]</a:t>
            </a:r>
          </a:p>
        </p:txBody>
      </p:sp>
      <p:sp>
        <p:nvSpPr>
          <p:cNvPr id="13" name="TextBox 12">
            <a:extLst>
              <a:ext uri="{FF2B5EF4-FFF2-40B4-BE49-F238E27FC236}">
                <a16:creationId xmlns:a16="http://schemas.microsoft.com/office/drawing/2014/main" id="{0779CBC8-0E1B-AF44-88F4-3E3B852E6E8C}"/>
              </a:ext>
            </a:extLst>
          </p:cNvPr>
          <p:cNvSpPr txBox="1"/>
          <p:nvPr/>
        </p:nvSpPr>
        <p:spPr>
          <a:xfrm>
            <a:off x="9095905" y="2613627"/>
            <a:ext cx="1112455" cy="646331"/>
          </a:xfrm>
          <a:prstGeom prst="rect">
            <a:avLst/>
          </a:prstGeom>
          <a:noFill/>
        </p:spPr>
        <p:txBody>
          <a:bodyPr wrap="square" rtlCol="0">
            <a:spAutoFit/>
          </a:bodyPr>
          <a:lstStyle/>
          <a:p>
            <a:pPr algn="ctr"/>
            <a:r>
              <a:rPr lang="en-US" dirty="0"/>
              <a:t>DU</a:t>
            </a:r>
          </a:p>
          <a:p>
            <a:pPr algn="ctr"/>
            <a:r>
              <a:rPr lang="en-US" dirty="0"/>
              <a:t>[EMBB]</a:t>
            </a:r>
          </a:p>
        </p:txBody>
      </p:sp>
      <p:sp>
        <p:nvSpPr>
          <p:cNvPr id="14" name="TextBox 13">
            <a:extLst>
              <a:ext uri="{FF2B5EF4-FFF2-40B4-BE49-F238E27FC236}">
                <a16:creationId xmlns:a16="http://schemas.microsoft.com/office/drawing/2014/main" id="{5A56FDF4-B2C5-6B47-AA1F-873F08EC8C13}"/>
              </a:ext>
            </a:extLst>
          </p:cNvPr>
          <p:cNvSpPr txBox="1"/>
          <p:nvPr/>
        </p:nvSpPr>
        <p:spPr>
          <a:xfrm>
            <a:off x="10693794" y="2612203"/>
            <a:ext cx="1112455" cy="646331"/>
          </a:xfrm>
          <a:prstGeom prst="rect">
            <a:avLst/>
          </a:prstGeom>
          <a:noFill/>
        </p:spPr>
        <p:txBody>
          <a:bodyPr wrap="square" rtlCol="0">
            <a:spAutoFit/>
          </a:bodyPr>
          <a:lstStyle/>
          <a:p>
            <a:pPr algn="ctr"/>
            <a:r>
              <a:rPr lang="en-US" dirty="0"/>
              <a:t>DU</a:t>
            </a:r>
          </a:p>
          <a:p>
            <a:pPr algn="ctr"/>
            <a:r>
              <a:rPr lang="en-US" dirty="0"/>
              <a:t>[MMTC]</a:t>
            </a:r>
          </a:p>
        </p:txBody>
      </p:sp>
      <p:cxnSp>
        <p:nvCxnSpPr>
          <p:cNvPr id="16" name="Straight Arrow Connector 15">
            <a:extLst>
              <a:ext uri="{FF2B5EF4-FFF2-40B4-BE49-F238E27FC236}">
                <a16:creationId xmlns:a16="http://schemas.microsoft.com/office/drawing/2014/main" id="{EFD9FFC6-FA30-694D-8FD9-C107D4653092}"/>
              </a:ext>
            </a:extLst>
          </p:cNvPr>
          <p:cNvCxnSpPr>
            <a:stCxn id="5" idx="0"/>
          </p:cNvCxnSpPr>
          <p:nvPr/>
        </p:nvCxnSpPr>
        <p:spPr>
          <a:xfrm flipV="1">
            <a:off x="9649097" y="1680979"/>
            <a:ext cx="370114" cy="65611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F21A1E-3C04-1449-A529-9784C9FB55B4}"/>
              </a:ext>
            </a:extLst>
          </p:cNvPr>
          <p:cNvCxnSpPr>
            <a:stCxn id="6" idx="0"/>
          </p:cNvCxnSpPr>
          <p:nvPr/>
        </p:nvCxnSpPr>
        <p:spPr>
          <a:xfrm flipH="1" flipV="1">
            <a:off x="10693794" y="1689838"/>
            <a:ext cx="544418" cy="66110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18238E-9284-1D4D-BF7D-BA62E4E4CB26}"/>
              </a:ext>
            </a:extLst>
          </p:cNvPr>
          <p:cNvSpPr txBox="1"/>
          <p:nvPr/>
        </p:nvSpPr>
        <p:spPr>
          <a:xfrm>
            <a:off x="8294609" y="1656008"/>
            <a:ext cx="1976664" cy="276999"/>
          </a:xfrm>
          <a:prstGeom prst="rect">
            <a:avLst/>
          </a:prstGeom>
          <a:noFill/>
        </p:spPr>
        <p:txBody>
          <a:bodyPr wrap="square" rtlCol="0">
            <a:spAutoFit/>
          </a:bodyPr>
          <a:lstStyle/>
          <a:p>
            <a:r>
              <a:rPr lang="en-US" sz="1200" dirty="0"/>
              <a:t>[</a:t>
            </a:r>
            <a:r>
              <a:rPr lang="en-US" sz="1200" dirty="0" err="1"/>
              <a:t>Embb</a:t>
            </a:r>
            <a:r>
              <a:rPr lang="en-US" sz="1200" dirty="0"/>
              <a:t> PRB </a:t>
            </a:r>
            <a:r>
              <a:rPr lang="en-US" sz="1200" dirty="0" err="1"/>
              <a:t>Requirment</a:t>
            </a:r>
            <a:r>
              <a:rPr lang="en-US" sz="1200" dirty="0"/>
              <a:t>]</a:t>
            </a:r>
          </a:p>
        </p:txBody>
      </p:sp>
      <p:sp>
        <p:nvSpPr>
          <p:cNvPr id="20" name="TextBox 19">
            <a:extLst>
              <a:ext uri="{FF2B5EF4-FFF2-40B4-BE49-F238E27FC236}">
                <a16:creationId xmlns:a16="http://schemas.microsoft.com/office/drawing/2014/main" id="{A7611019-E75E-6448-9BB3-DF84E1C27BED}"/>
              </a:ext>
            </a:extLst>
          </p:cNvPr>
          <p:cNvSpPr txBox="1"/>
          <p:nvPr/>
        </p:nvSpPr>
        <p:spPr>
          <a:xfrm>
            <a:off x="9805456" y="1951187"/>
            <a:ext cx="1487152" cy="276999"/>
          </a:xfrm>
          <a:prstGeom prst="rect">
            <a:avLst/>
          </a:prstGeom>
          <a:noFill/>
        </p:spPr>
        <p:txBody>
          <a:bodyPr wrap="square" rtlCol="0">
            <a:spAutoFit/>
          </a:bodyPr>
          <a:lstStyle/>
          <a:p>
            <a:r>
              <a:rPr lang="en-US" sz="1200" dirty="0"/>
              <a:t>[URLLC PRB Filter]</a:t>
            </a:r>
          </a:p>
        </p:txBody>
      </p:sp>
      <p:sp>
        <p:nvSpPr>
          <p:cNvPr id="21" name="TextBox 20">
            <a:extLst>
              <a:ext uri="{FF2B5EF4-FFF2-40B4-BE49-F238E27FC236}">
                <a16:creationId xmlns:a16="http://schemas.microsoft.com/office/drawing/2014/main" id="{BEE4533A-E407-3648-880C-22C302D295DD}"/>
              </a:ext>
            </a:extLst>
          </p:cNvPr>
          <p:cNvSpPr txBox="1"/>
          <p:nvPr/>
        </p:nvSpPr>
        <p:spPr>
          <a:xfrm>
            <a:off x="10631392" y="1656008"/>
            <a:ext cx="1976664" cy="276999"/>
          </a:xfrm>
          <a:prstGeom prst="rect">
            <a:avLst/>
          </a:prstGeom>
          <a:noFill/>
        </p:spPr>
        <p:txBody>
          <a:bodyPr wrap="square" rtlCol="0">
            <a:spAutoFit/>
          </a:bodyPr>
          <a:lstStyle/>
          <a:p>
            <a:r>
              <a:rPr lang="en-US" sz="1200" dirty="0"/>
              <a:t>[MMTC PRB Requirement]</a:t>
            </a:r>
          </a:p>
        </p:txBody>
      </p:sp>
      <p:cxnSp>
        <p:nvCxnSpPr>
          <p:cNvPr id="10" name="Straight Connector 9">
            <a:extLst>
              <a:ext uri="{FF2B5EF4-FFF2-40B4-BE49-F238E27FC236}">
                <a16:creationId xmlns:a16="http://schemas.microsoft.com/office/drawing/2014/main" id="{BDF1CC83-BCDC-E642-973D-266569F91C58}"/>
              </a:ext>
            </a:extLst>
          </p:cNvPr>
          <p:cNvCxnSpPr>
            <a:cxnSpLocks/>
          </p:cNvCxnSpPr>
          <p:nvPr/>
        </p:nvCxnSpPr>
        <p:spPr>
          <a:xfrm>
            <a:off x="9138458" y="4312569"/>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85039DE-231E-4F45-AA1E-A57F53D543E6}"/>
              </a:ext>
            </a:extLst>
          </p:cNvPr>
          <p:cNvCxnSpPr>
            <a:cxnSpLocks/>
          </p:cNvCxnSpPr>
          <p:nvPr/>
        </p:nvCxnSpPr>
        <p:spPr>
          <a:xfrm>
            <a:off x="9190510" y="5078923"/>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5019B4-50E8-2943-9EBC-9242E383D7FF}"/>
              </a:ext>
            </a:extLst>
          </p:cNvPr>
          <p:cNvCxnSpPr>
            <a:cxnSpLocks/>
          </p:cNvCxnSpPr>
          <p:nvPr/>
        </p:nvCxnSpPr>
        <p:spPr>
          <a:xfrm>
            <a:off x="9244906" y="5849631"/>
            <a:ext cx="2497992" cy="0"/>
          </a:xfrm>
          <a:prstGeom prst="line">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1179D8-2E59-9E4B-8651-FC7144CFC806}"/>
              </a:ext>
            </a:extLst>
          </p:cNvPr>
          <p:cNvCxnSpPr/>
          <p:nvPr/>
        </p:nvCxnSpPr>
        <p:spPr>
          <a:xfrm>
            <a:off x="9244906" y="4171433"/>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40DCB8F-87A9-1846-9D05-2AFD5CA85334}"/>
              </a:ext>
            </a:extLst>
          </p:cNvPr>
          <p:cNvSpPr txBox="1"/>
          <p:nvPr/>
        </p:nvSpPr>
        <p:spPr>
          <a:xfrm>
            <a:off x="9035406" y="3910176"/>
            <a:ext cx="613691" cy="369332"/>
          </a:xfrm>
          <a:prstGeom prst="rect">
            <a:avLst/>
          </a:prstGeom>
          <a:noFill/>
        </p:spPr>
        <p:txBody>
          <a:bodyPr wrap="square" rtlCol="0">
            <a:spAutoFit/>
          </a:bodyPr>
          <a:lstStyle/>
          <a:p>
            <a:r>
              <a:rPr lang="en-US" dirty="0"/>
              <a:t>t</a:t>
            </a:r>
            <a:r>
              <a:rPr lang="en-US" baseline="-25000" dirty="0"/>
              <a:t>0</a:t>
            </a:r>
            <a:endParaRPr lang="en-US" dirty="0"/>
          </a:p>
        </p:txBody>
      </p:sp>
      <p:cxnSp>
        <p:nvCxnSpPr>
          <p:cNvPr id="26" name="Straight Connector 25">
            <a:extLst>
              <a:ext uri="{FF2B5EF4-FFF2-40B4-BE49-F238E27FC236}">
                <a16:creationId xmlns:a16="http://schemas.microsoft.com/office/drawing/2014/main" id="{32AA2DA0-3327-F846-8692-71D5E8147595}"/>
              </a:ext>
            </a:extLst>
          </p:cNvPr>
          <p:cNvCxnSpPr/>
          <p:nvPr/>
        </p:nvCxnSpPr>
        <p:spPr>
          <a:xfrm>
            <a:off x="9249148" y="4846011"/>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6468BF7-DC05-864D-82D1-9EEFFA8C0A88}"/>
              </a:ext>
            </a:extLst>
          </p:cNvPr>
          <p:cNvSpPr txBox="1"/>
          <p:nvPr/>
        </p:nvSpPr>
        <p:spPr>
          <a:xfrm>
            <a:off x="9050935" y="4529933"/>
            <a:ext cx="613691" cy="369332"/>
          </a:xfrm>
          <a:prstGeom prst="rect">
            <a:avLst/>
          </a:prstGeom>
          <a:noFill/>
        </p:spPr>
        <p:txBody>
          <a:bodyPr wrap="square" rtlCol="0">
            <a:spAutoFit/>
          </a:bodyPr>
          <a:lstStyle/>
          <a:p>
            <a:r>
              <a:rPr lang="en-US" dirty="0"/>
              <a:t>t</a:t>
            </a:r>
            <a:r>
              <a:rPr lang="en-US" baseline="-25000" dirty="0"/>
              <a:t>0</a:t>
            </a:r>
            <a:endParaRPr lang="en-US" dirty="0"/>
          </a:p>
        </p:txBody>
      </p:sp>
      <p:cxnSp>
        <p:nvCxnSpPr>
          <p:cNvPr id="28" name="Straight Connector 27">
            <a:extLst>
              <a:ext uri="{FF2B5EF4-FFF2-40B4-BE49-F238E27FC236}">
                <a16:creationId xmlns:a16="http://schemas.microsoft.com/office/drawing/2014/main" id="{6C99F9E5-B9BF-2549-8238-D9F5D8845B03}"/>
              </a:ext>
            </a:extLst>
          </p:cNvPr>
          <p:cNvCxnSpPr/>
          <p:nvPr/>
        </p:nvCxnSpPr>
        <p:spPr>
          <a:xfrm>
            <a:off x="9244906" y="5642901"/>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4961C05-60AD-1F48-BB67-D9E9006CA91F}"/>
              </a:ext>
            </a:extLst>
          </p:cNvPr>
          <p:cNvSpPr txBox="1"/>
          <p:nvPr/>
        </p:nvSpPr>
        <p:spPr>
          <a:xfrm>
            <a:off x="9035406" y="5381644"/>
            <a:ext cx="613691" cy="369332"/>
          </a:xfrm>
          <a:prstGeom prst="rect">
            <a:avLst/>
          </a:prstGeom>
          <a:noFill/>
        </p:spPr>
        <p:txBody>
          <a:bodyPr wrap="square" rtlCol="0">
            <a:spAutoFit/>
          </a:bodyPr>
          <a:lstStyle/>
          <a:p>
            <a:r>
              <a:rPr lang="en-US" dirty="0"/>
              <a:t>t</a:t>
            </a:r>
            <a:r>
              <a:rPr lang="en-US" baseline="-25000" dirty="0"/>
              <a:t>0</a:t>
            </a:r>
            <a:endParaRPr lang="en-US" dirty="0"/>
          </a:p>
        </p:txBody>
      </p:sp>
      <p:sp>
        <p:nvSpPr>
          <p:cNvPr id="30" name="TextBox 29">
            <a:extLst>
              <a:ext uri="{FF2B5EF4-FFF2-40B4-BE49-F238E27FC236}">
                <a16:creationId xmlns:a16="http://schemas.microsoft.com/office/drawing/2014/main" id="{1C798F0A-B015-A84E-B09B-D04FCE8156CC}"/>
              </a:ext>
            </a:extLst>
          </p:cNvPr>
          <p:cNvSpPr txBox="1"/>
          <p:nvPr/>
        </p:nvSpPr>
        <p:spPr>
          <a:xfrm>
            <a:off x="10631392" y="3805402"/>
            <a:ext cx="1260162" cy="276999"/>
          </a:xfrm>
          <a:prstGeom prst="rect">
            <a:avLst/>
          </a:prstGeom>
          <a:noFill/>
        </p:spPr>
        <p:txBody>
          <a:bodyPr wrap="square" rtlCol="0">
            <a:spAutoFit/>
          </a:bodyPr>
          <a:lstStyle/>
          <a:p>
            <a:r>
              <a:rPr lang="en-US" sz="1200" dirty="0"/>
              <a:t>DU URLLC</a:t>
            </a:r>
          </a:p>
        </p:txBody>
      </p:sp>
      <p:sp>
        <p:nvSpPr>
          <p:cNvPr id="31" name="TextBox 30">
            <a:extLst>
              <a:ext uri="{FF2B5EF4-FFF2-40B4-BE49-F238E27FC236}">
                <a16:creationId xmlns:a16="http://schemas.microsoft.com/office/drawing/2014/main" id="{F390D990-9528-D345-A7BE-D1EAF09CB096}"/>
              </a:ext>
            </a:extLst>
          </p:cNvPr>
          <p:cNvSpPr txBox="1"/>
          <p:nvPr/>
        </p:nvSpPr>
        <p:spPr>
          <a:xfrm>
            <a:off x="10693794" y="4609826"/>
            <a:ext cx="1260162" cy="276999"/>
          </a:xfrm>
          <a:prstGeom prst="rect">
            <a:avLst/>
          </a:prstGeom>
          <a:noFill/>
        </p:spPr>
        <p:txBody>
          <a:bodyPr wrap="square" rtlCol="0">
            <a:spAutoFit/>
          </a:bodyPr>
          <a:lstStyle/>
          <a:p>
            <a:r>
              <a:rPr lang="en-US" sz="1200" dirty="0"/>
              <a:t>DU </a:t>
            </a:r>
            <a:r>
              <a:rPr lang="en-US" sz="1200" dirty="0" err="1"/>
              <a:t>Embb</a:t>
            </a:r>
            <a:endParaRPr lang="en-US" sz="1200" dirty="0"/>
          </a:p>
        </p:txBody>
      </p:sp>
      <p:sp>
        <p:nvSpPr>
          <p:cNvPr id="32" name="TextBox 31">
            <a:extLst>
              <a:ext uri="{FF2B5EF4-FFF2-40B4-BE49-F238E27FC236}">
                <a16:creationId xmlns:a16="http://schemas.microsoft.com/office/drawing/2014/main" id="{D929AD64-AC0F-0F43-A497-DE0F79A4C8E2}"/>
              </a:ext>
            </a:extLst>
          </p:cNvPr>
          <p:cNvSpPr txBox="1"/>
          <p:nvPr/>
        </p:nvSpPr>
        <p:spPr>
          <a:xfrm>
            <a:off x="10693794" y="5427810"/>
            <a:ext cx="1260162" cy="276999"/>
          </a:xfrm>
          <a:prstGeom prst="rect">
            <a:avLst/>
          </a:prstGeom>
          <a:noFill/>
        </p:spPr>
        <p:txBody>
          <a:bodyPr wrap="square" rtlCol="0">
            <a:spAutoFit/>
          </a:bodyPr>
          <a:lstStyle/>
          <a:p>
            <a:r>
              <a:rPr lang="en-US" sz="1200" dirty="0"/>
              <a:t>DU MMTC</a:t>
            </a:r>
          </a:p>
        </p:txBody>
      </p:sp>
      <p:cxnSp>
        <p:nvCxnSpPr>
          <p:cNvPr id="33" name="Straight Connector 32">
            <a:extLst>
              <a:ext uri="{FF2B5EF4-FFF2-40B4-BE49-F238E27FC236}">
                <a16:creationId xmlns:a16="http://schemas.microsoft.com/office/drawing/2014/main" id="{3EC923E2-835F-1D40-AFC9-AF06CB3E5425}"/>
              </a:ext>
            </a:extLst>
          </p:cNvPr>
          <p:cNvCxnSpPr/>
          <p:nvPr/>
        </p:nvCxnSpPr>
        <p:spPr>
          <a:xfrm>
            <a:off x="10026831" y="4128511"/>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DD42CAB-E61D-354B-9CF4-C4D064D5D16F}"/>
              </a:ext>
            </a:extLst>
          </p:cNvPr>
          <p:cNvSpPr txBox="1"/>
          <p:nvPr/>
        </p:nvSpPr>
        <p:spPr>
          <a:xfrm>
            <a:off x="9660384" y="3790633"/>
            <a:ext cx="1236451" cy="307777"/>
          </a:xfrm>
          <a:prstGeom prst="rect">
            <a:avLst/>
          </a:prstGeom>
          <a:noFill/>
        </p:spPr>
        <p:txBody>
          <a:bodyPr wrap="square" rtlCol="0">
            <a:spAutoFit/>
          </a:bodyPr>
          <a:lstStyle/>
          <a:p>
            <a:r>
              <a:rPr lang="en-US" sz="1400" dirty="0"/>
              <a:t>t</a:t>
            </a:r>
            <a:r>
              <a:rPr lang="en-US" sz="1400" baseline="-25000" dirty="0"/>
              <a:t>o</a:t>
            </a:r>
            <a:r>
              <a:rPr lang="en-US" sz="1400" dirty="0"/>
              <a:t> + X*TTI</a:t>
            </a:r>
            <a:r>
              <a:rPr lang="en-US" sz="1400" baseline="-25000" dirty="0"/>
              <a:t> </a:t>
            </a:r>
            <a:endParaRPr lang="en-US" sz="1400" dirty="0"/>
          </a:p>
        </p:txBody>
      </p:sp>
      <p:cxnSp>
        <p:nvCxnSpPr>
          <p:cNvPr id="36" name="Straight Arrow Connector 35">
            <a:extLst>
              <a:ext uri="{FF2B5EF4-FFF2-40B4-BE49-F238E27FC236}">
                <a16:creationId xmlns:a16="http://schemas.microsoft.com/office/drawing/2014/main" id="{C3C5A8C0-96E6-BE4E-A7E2-5C93383748F2}"/>
              </a:ext>
            </a:extLst>
          </p:cNvPr>
          <p:cNvCxnSpPr/>
          <p:nvPr/>
        </p:nvCxnSpPr>
        <p:spPr>
          <a:xfrm flipV="1">
            <a:off x="9282941" y="4312569"/>
            <a:ext cx="191519" cy="724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DBB3D2-3996-B64C-AA1A-9A7B86680A1C}"/>
              </a:ext>
            </a:extLst>
          </p:cNvPr>
          <p:cNvCxnSpPr/>
          <p:nvPr/>
        </p:nvCxnSpPr>
        <p:spPr>
          <a:xfrm flipV="1">
            <a:off x="9233619" y="4345631"/>
            <a:ext cx="306490" cy="14996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03D363F0-85DC-7442-B0D7-AB8016B24553}"/>
              </a:ext>
            </a:extLst>
          </p:cNvPr>
          <p:cNvCxnSpPr>
            <a:cxnSpLocks/>
            <a:stCxn id="25" idx="0"/>
          </p:cNvCxnSpPr>
          <p:nvPr/>
        </p:nvCxnSpPr>
        <p:spPr>
          <a:xfrm rot="16200000" flipH="1">
            <a:off x="9295617" y="3956810"/>
            <a:ext cx="302413" cy="209144"/>
          </a:xfrm>
          <a:prstGeom prst="curvedConnector3">
            <a:avLst>
              <a:gd name="adj1" fmla="val -19438"/>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5969211-BC98-D749-9082-4AE2A9200C42}"/>
              </a:ext>
            </a:extLst>
          </p:cNvPr>
          <p:cNvSpPr txBox="1"/>
          <p:nvPr/>
        </p:nvSpPr>
        <p:spPr>
          <a:xfrm>
            <a:off x="7661162" y="4503186"/>
            <a:ext cx="1890234" cy="276999"/>
          </a:xfrm>
          <a:prstGeom prst="rect">
            <a:avLst/>
          </a:prstGeom>
          <a:noFill/>
        </p:spPr>
        <p:txBody>
          <a:bodyPr wrap="square" rtlCol="0">
            <a:spAutoFit/>
          </a:bodyPr>
          <a:lstStyle/>
          <a:p>
            <a:r>
              <a:rPr lang="en-US" sz="1200" dirty="0" err="1"/>
              <a:t>Embb</a:t>
            </a:r>
            <a:r>
              <a:rPr lang="en-US" sz="1200" dirty="0"/>
              <a:t>(Arrival Rate, Buffer)</a:t>
            </a:r>
          </a:p>
        </p:txBody>
      </p:sp>
      <p:sp>
        <p:nvSpPr>
          <p:cNvPr id="45" name="TextBox 44">
            <a:extLst>
              <a:ext uri="{FF2B5EF4-FFF2-40B4-BE49-F238E27FC236}">
                <a16:creationId xmlns:a16="http://schemas.microsoft.com/office/drawing/2014/main" id="{A04BC447-B5C4-974A-9D45-DBAAC9C6301D}"/>
              </a:ext>
            </a:extLst>
          </p:cNvPr>
          <p:cNvSpPr txBox="1"/>
          <p:nvPr/>
        </p:nvSpPr>
        <p:spPr>
          <a:xfrm>
            <a:off x="9206642" y="3594575"/>
            <a:ext cx="1349694" cy="276999"/>
          </a:xfrm>
          <a:prstGeom prst="rect">
            <a:avLst/>
          </a:prstGeom>
          <a:noFill/>
        </p:spPr>
        <p:txBody>
          <a:bodyPr wrap="square" rtlCol="0">
            <a:spAutoFit/>
          </a:bodyPr>
          <a:lstStyle/>
          <a:p>
            <a:r>
              <a:rPr lang="en-US" sz="1200" dirty="0"/>
              <a:t>PRB(URLLC)</a:t>
            </a:r>
          </a:p>
        </p:txBody>
      </p:sp>
      <p:cxnSp>
        <p:nvCxnSpPr>
          <p:cNvPr id="47" name="Straight Arrow Connector 46">
            <a:extLst>
              <a:ext uri="{FF2B5EF4-FFF2-40B4-BE49-F238E27FC236}">
                <a16:creationId xmlns:a16="http://schemas.microsoft.com/office/drawing/2014/main" id="{E7FC0123-4AA0-1743-B3A2-CDD51293FC8A}"/>
              </a:ext>
            </a:extLst>
          </p:cNvPr>
          <p:cNvCxnSpPr/>
          <p:nvPr/>
        </p:nvCxnSpPr>
        <p:spPr>
          <a:xfrm>
            <a:off x="9649097" y="4308593"/>
            <a:ext cx="152234" cy="7703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1D43C0F-EE6B-3946-A241-5338ED713D76}"/>
              </a:ext>
            </a:extLst>
          </p:cNvPr>
          <p:cNvCxnSpPr>
            <a:cxnSpLocks/>
          </p:cNvCxnSpPr>
          <p:nvPr/>
        </p:nvCxnSpPr>
        <p:spPr>
          <a:xfrm>
            <a:off x="9589969" y="4328784"/>
            <a:ext cx="222091" cy="151649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822618-90E9-9A44-ABD0-14FAC99F4E6C}"/>
              </a:ext>
            </a:extLst>
          </p:cNvPr>
          <p:cNvCxnSpPr/>
          <p:nvPr/>
        </p:nvCxnSpPr>
        <p:spPr>
          <a:xfrm>
            <a:off x="10030097" y="4899265"/>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75425E-9ADA-D949-A1B7-A2389557866C}"/>
              </a:ext>
            </a:extLst>
          </p:cNvPr>
          <p:cNvCxnSpPr/>
          <p:nvPr/>
        </p:nvCxnSpPr>
        <p:spPr>
          <a:xfrm>
            <a:off x="10043159" y="5723966"/>
            <a:ext cx="0" cy="2743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F7F6D5-FDD4-3148-84DF-194E901F88A4}"/>
              </a:ext>
            </a:extLst>
          </p:cNvPr>
          <p:cNvSpPr txBox="1"/>
          <p:nvPr/>
        </p:nvSpPr>
        <p:spPr>
          <a:xfrm>
            <a:off x="7841256" y="5210872"/>
            <a:ext cx="1890234" cy="276999"/>
          </a:xfrm>
          <a:prstGeom prst="rect">
            <a:avLst/>
          </a:prstGeom>
          <a:noFill/>
        </p:spPr>
        <p:txBody>
          <a:bodyPr wrap="square" rtlCol="0">
            <a:spAutoFit/>
          </a:bodyPr>
          <a:lstStyle/>
          <a:p>
            <a:r>
              <a:rPr lang="en-US" sz="1200" dirty="0" err="1"/>
              <a:t>Mmtc</a:t>
            </a:r>
            <a:r>
              <a:rPr lang="en-US" sz="1200" dirty="0"/>
              <a:t>(Arrival Rate, Buffer)</a:t>
            </a:r>
          </a:p>
        </p:txBody>
      </p:sp>
      <p:sp>
        <p:nvSpPr>
          <p:cNvPr id="55" name="TextBox 54">
            <a:extLst>
              <a:ext uri="{FF2B5EF4-FFF2-40B4-BE49-F238E27FC236}">
                <a16:creationId xmlns:a16="http://schemas.microsoft.com/office/drawing/2014/main" id="{26171ADF-F484-5948-ACC4-BE12BA634518}"/>
              </a:ext>
            </a:extLst>
          </p:cNvPr>
          <p:cNvSpPr txBox="1"/>
          <p:nvPr/>
        </p:nvSpPr>
        <p:spPr>
          <a:xfrm>
            <a:off x="9746216" y="4456874"/>
            <a:ext cx="1890234" cy="276999"/>
          </a:xfrm>
          <a:prstGeom prst="rect">
            <a:avLst/>
          </a:prstGeom>
          <a:noFill/>
        </p:spPr>
        <p:txBody>
          <a:bodyPr wrap="square" rtlCol="0">
            <a:spAutoFit/>
          </a:bodyPr>
          <a:lstStyle/>
          <a:p>
            <a:r>
              <a:rPr lang="en-US" sz="1200" dirty="0" err="1"/>
              <a:t>PRB</a:t>
            </a:r>
            <a:r>
              <a:rPr lang="en-US" sz="1200" baseline="-25000" dirty="0" err="1"/>
              <a:t>filter</a:t>
            </a:r>
            <a:r>
              <a:rPr lang="en-US" sz="1200" dirty="0"/>
              <a:t>(</a:t>
            </a:r>
            <a:r>
              <a:rPr lang="en-US" sz="1200" dirty="0" err="1"/>
              <a:t>Embb</a:t>
            </a:r>
            <a:r>
              <a:rPr lang="en-US" sz="1200" dirty="0"/>
              <a:t>)</a:t>
            </a:r>
          </a:p>
        </p:txBody>
      </p:sp>
      <p:sp>
        <p:nvSpPr>
          <p:cNvPr id="56" name="TextBox 55">
            <a:extLst>
              <a:ext uri="{FF2B5EF4-FFF2-40B4-BE49-F238E27FC236}">
                <a16:creationId xmlns:a16="http://schemas.microsoft.com/office/drawing/2014/main" id="{5663E0D0-4AE4-7E4E-B3D8-3B933A3E52AB}"/>
              </a:ext>
            </a:extLst>
          </p:cNvPr>
          <p:cNvSpPr txBox="1"/>
          <p:nvPr/>
        </p:nvSpPr>
        <p:spPr>
          <a:xfrm>
            <a:off x="9722793" y="5270392"/>
            <a:ext cx="1890234" cy="276999"/>
          </a:xfrm>
          <a:prstGeom prst="rect">
            <a:avLst/>
          </a:prstGeom>
          <a:noFill/>
        </p:spPr>
        <p:txBody>
          <a:bodyPr wrap="square" rtlCol="0">
            <a:spAutoFit/>
          </a:bodyPr>
          <a:lstStyle/>
          <a:p>
            <a:r>
              <a:rPr lang="en-US" sz="1200" dirty="0" err="1"/>
              <a:t>PRB</a:t>
            </a:r>
            <a:r>
              <a:rPr lang="en-US" sz="1200" baseline="-25000" dirty="0" err="1"/>
              <a:t>filter</a:t>
            </a:r>
            <a:r>
              <a:rPr lang="en-US" sz="1200" dirty="0"/>
              <a:t>(</a:t>
            </a:r>
            <a:r>
              <a:rPr lang="en-US" sz="1200" dirty="0" err="1"/>
              <a:t>Mmtc</a:t>
            </a:r>
            <a:r>
              <a:rPr lang="en-US" sz="1200" dirty="0"/>
              <a:t>)</a:t>
            </a:r>
          </a:p>
        </p:txBody>
      </p:sp>
    </p:spTree>
    <p:extLst>
      <p:ext uri="{BB962C8B-B14F-4D97-AF65-F5344CB8AC3E}">
        <p14:creationId xmlns:p14="http://schemas.microsoft.com/office/powerpoint/2010/main" val="2768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AF82-67A2-5B4E-AF8B-6F68045819EF}"/>
              </a:ext>
            </a:extLst>
          </p:cNvPr>
          <p:cNvSpPr>
            <a:spLocks noGrp="1"/>
          </p:cNvSpPr>
          <p:nvPr>
            <p:ph type="title"/>
          </p:nvPr>
        </p:nvSpPr>
        <p:spPr>
          <a:xfrm>
            <a:off x="143719" y="-289176"/>
            <a:ext cx="10515600" cy="1325563"/>
          </a:xfrm>
        </p:spPr>
        <p:txBody>
          <a:bodyPr/>
          <a:lstStyle/>
          <a:p>
            <a:r>
              <a:rPr lang="en-US" dirty="0"/>
              <a:t>DL/UL PRB Estimation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167B8F-02E4-724F-8C65-D56BF44F8D58}"/>
                  </a:ext>
                </a:extLst>
              </p:cNvPr>
              <p:cNvSpPr>
                <a:spLocks noGrp="1"/>
              </p:cNvSpPr>
              <p:nvPr>
                <p:ph idx="1"/>
              </p:nvPr>
            </p:nvSpPr>
            <p:spPr>
              <a:xfrm>
                <a:off x="143718" y="810228"/>
                <a:ext cx="11743481" cy="6198243"/>
              </a:xfrm>
            </p:spPr>
            <p:txBody>
              <a:bodyPr>
                <a:normAutofit fontScale="55000" lnSpcReduction="20000"/>
              </a:bodyPr>
              <a:lstStyle/>
              <a:p>
                <a:pPr marL="0" indent="0">
                  <a:buNone/>
                </a:pPr>
                <a:r>
                  <a:rPr lang="en-US" dirty="0"/>
                  <a:t>S1. Every X*TTIs, , the DU(URLLC) calculates Average arrival and Buffer status in terms of PRB, using  TE , CQI from the UEs, and the BLER that is to be achieved. DU(URLL) is aware of the policy PRB requirements for </a:t>
                </a:r>
                <a:r>
                  <a:rPr lang="en-US" dirty="0" err="1"/>
                  <a:t>Embb</a:t>
                </a:r>
                <a:r>
                  <a:rPr lang="en-US" dirty="0"/>
                  <a:t> and MMTC, </a:t>
                </a:r>
                <a:r>
                  <a:rPr lang="en-US" dirty="0" err="1"/>
                  <a:t>PRB</a:t>
                </a:r>
                <a:r>
                  <a:rPr lang="en-US" baseline="-25000" dirty="0" err="1"/>
                  <a:t>p</a:t>
                </a:r>
                <a:r>
                  <a:rPr lang="en-US" dirty="0"/>
                  <a:t> (EMBB), </a:t>
                </a:r>
                <a:r>
                  <a:rPr lang="en-US" dirty="0" err="1"/>
                  <a:t>PRB</a:t>
                </a:r>
                <a:r>
                  <a:rPr lang="en-US" baseline="-25000" dirty="0" err="1"/>
                  <a:t>p</a:t>
                </a:r>
                <a:r>
                  <a:rPr lang="en-US" baseline="-25000" dirty="0"/>
                  <a:t>  </a:t>
                </a:r>
                <a:r>
                  <a:rPr lang="en-US" dirty="0"/>
                  <a:t>(MMTC)</a:t>
                </a:r>
              </a:p>
              <a:p>
                <a:pPr marL="457200" lvl="1" indent="0">
                  <a:buNone/>
                </a:pPr>
                <a:endParaRPr lang="en-US" dirty="0"/>
              </a:p>
              <a:p>
                <a:pPr marL="0" indent="0">
                  <a:buNone/>
                </a:pPr>
                <a:r>
                  <a:rPr lang="en-US" dirty="0"/>
                  <a:t>S2: Every X*TTIs, DU(</a:t>
                </a:r>
                <a:r>
                  <a:rPr lang="en-US" dirty="0" err="1"/>
                  <a:t>Embb</a:t>
                </a:r>
                <a:r>
                  <a:rPr lang="en-US" dirty="0"/>
                  <a:t>) DU(MMTC) shares their corresponding Average Arrival Rate and Buffer Statistics in terms of PRB with DU(URLLC)</a:t>
                </a:r>
              </a:p>
              <a:p>
                <a:pPr marL="0" indent="0">
                  <a:buNone/>
                </a:pPr>
                <a:endParaRPr lang="en-US" dirty="0"/>
              </a:p>
              <a:p>
                <a:pPr marL="0" indent="0">
                  <a:buNone/>
                </a:pPr>
                <a:r>
                  <a:rPr lang="en-US" dirty="0"/>
                  <a:t>S3: At the DU(URLLC), Geometric smoothing over arrival rate along with a simple system evolution equation can be used to predict the </a:t>
                </a:r>
                <a:r>
                  <a:rPr lang="en-US" dirty="0" err="1"/>
                  <a:t>PRB</a:t>
                </a:r>
                <a:r>
                  <a:rPr lang="en-US" baseline="-25000" dirty="0" err="1"/>
                  <a:t>e</a:t>
                </a:r>
                <a:r>
                  <a:rPr lang="en-US" dirty="0"/>
                  <a:t> (URLLC), </a:t>
                </a:r>
                <a:r>
                  <a:rPr lang="en-US" dirty="0" err="1"/>
                  <a:t>PRB</a:t>
                </a:r>
                <a:r>
                  <a:rPr lang="en-US" baseline="-25000" dirty="0" err="1"/>
                  <a:t>e</a:t>
                </a:r>
                <a:r>
                  <a:rPr lang="en-US" dirty="0"/>
                  <a:t> (</a:t>
                </a:r>
                <a:r>
                  <a:rPr lang="en-US" dirty="0" err="1"/>
                  <a:t>EMbb</a:t>
                </a:r>
                <a:r>
                  <a:rPr lang="en-US" dirty="0"/>
                  <a:t>), </a:t>
                </a:r>
                <a:r>
                  <a:rPr lang="en-US" dirty="0" err="1"/>
                  <a:t>PRB</a:t>
                </a:r>
                <a:r>
                  <a:rPr lang="en-US" baseline="-25000" dirty="0" err="1"/>
                  <a:t>e</a:t>
                </a:r>
                <a:r>
                  <a:rPr lang="en-US" dirty="0"/>
                  <a:t> (</a:t>
                </a:r>
                <a:r>
                  <a:rPr lang="en-US" dirty="0" err="1"/>
                  <a:t>mmtc</a:t>
                </a:r>
                <a:r>
                  <a:rPr lang="en-US" dirty="0"/>
                  <a:t>), or Other estimation/prediction techniques  (AI/ML) can be used predict future demand every X TTIs,</a:t>
                </a:r>
              </a:p>
              <a:p>
                <a:pPr lvl="1"/>
                <a:r>
                  <a:rPr lang="en-US" dirty="0" err="1"/>
                  <a:t>PRB</a:t>
                </a:r>
                <a:r>
                  <a:rPr lang="en-US" baseline="-25000" dirty="0" err="1"/>
                  <a:t>e</a:t>
                </a:r>
                <a:r>
                  <a:rPr lang="en-US" dirty="0"/>
                  <a:t>(URLLC) = </a:t>
                </a:r>
                <a:r>
                  <a:rPr lang="en-US" i="1" dirty="0"/>
                  <a:t>f</a:t>
                </a:r>
                <a:r>
                  <a:rPr lang="en-US" dirty="0"/>
                  <a:t>(</a:t>
                </a:r>
                <a14:m>
                  <m:oMath xmlns:m="http://schemas.openxmlformats.org/officeDocument/2006/math">
                    <m:r>
                      <m:rPr>
                        <m:sty m:val="p"/>
                      </m:rPr>
                      <a:rPr lang="en-US">
                        <a:latin typeface="Cambria Math" panose="02040503050406030204" pitchFamily="18" charset="0"/>
                      </a:rPr>
                      <m:t>Avg</m:t>
                    </m:r>
                    <m:r>
                      <a:rPr lang="en-US">
                        <a:latin typeface="Cambria Math" panose="02040503050406030204" pitchFamily="18" charset="0"/>
                      </a:rPr>
                      <m:t>. </m:t>
                    </m:r>
                    <m:r>
                      <m:rPr>
                        <m:sty m:val="p"/>
                      </m:rPr>
                      <a:rPr lang="en-US">
                        <a:latin typeface="Cambria Math" panose="02040503050406030204" pitchFamily="18" charset="0"/>
                      </a:rPr>
                      <m:t>Arrival</m:t>
                    </m:r>
                    <m:r>
                      <a:rPr lang="en-US">
                        <a:latin typeface="Cambria Math" panose="02040503050406030204" pitchFamily="18" charset="0"/>
                      </a:rPr>
                      <m:t> </m:t>
                    </m:r>
                    <m:d>
                      <m:dPr>
                        <m:ctrlPr>
                          <a:rPr lang="en-US" i="1">
                            <a:latin typeface="Cambria Math" panose="02040503050406030204" pitchFamily="18" charset="0"/>
                          </a:rPr>
                        </m:ctrlPr>
                      </m:dPr>
                      <m:e>
                        <m:r>
                          <m:rPr>
                            <m:sty m:val="p"/>
                          </m:rPr>
                          <a:rPr lang="en-US" b="0" i="0" smtClean="0">
                            <a:latin typeface="Cambria Math" panose="02040503050406030204" pitchFamily="18" charset="0"/>
                          </a:rPr>
                          <m:t>URLLC</m:t>
                        </m:r>
                      </m:e>
                    </m:d>
                    <m:r>
                      <a:rPr lang="en-US">
                        <a:latin typeface="Cambria Math" panose="02040503050406030204" pitchFamily="18" charset="0"/>
                      </a:rPr>
                      <m:t>, </m:t>
                    </m:r>
                    <m:r>
                      <m:rPr>
                        <m:sty m:val="p"/>
                      </m:rPr>
                      <a:rPr lang="en-US">
                        <a:latin typeface="Cambria Math" panose="02040503050406030204" pitchFamily="18" charset="0"/>
                      </a:rPr>
                      <m:t>Total</m:t>
                    </m:r>
                    <m:r>
                      <a:rPr lang="en-US">
                        <a:latin typeface="Cambria Math" panose="02040503050406030204" pitchFamily="18" charset="0"/>
                      </a:rPr>
                      <m:t> </m:t>
                    </m:r>
                    <m:r>
                      <m:rPr>
                        <m:sty m:val="p"/>
                      </m:rPr>
                      <a:rPr lang="en-US">
                        <a:latin typeface="Cambria Math" panose="02040503050406030204" pitchFamily="18" charset="0"/>
                      </a:rPr>
                      <m:t>Buffer</m:t>
                    </m:r>
                    <m:r>
                      <a:rPr lang="en-US">
                        <a:latin typeface="Cambria Math" panose="02040503050406030204" pitchFamily="18" charset="0"/>
                      </a:rPr>
                      <m:t>(</m:t>
                    </m:r>
                    <m:r>
                      <m:rPr>
                        <m:sty m:val="p"/>
                      </m:rPr>
                      <a:rPr lang="en-US" b="0" i="0" smtClean="0">
                        <a:latin typeface="Cambria Math" panose="02040503050406030204" pitchFamily="18" charset="0"/>
                      </a:rPr>
                      <m:t>URLLC</m:t>
                    </m:r>
                    <m:r>
                      <a:rPr lang="en-US">
                        <a:latin typeface="Cambria Math" panose="02040503050406030204" pitchFamily="18" charset="0"/>
                      </a:rPr>
                      <m:t>), </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TTI</m:t>
                    </m:r>
                  </m:oMath>
                </a14:m>
                <a:r>
                  <a:rPr lang="en-US" dirty="0"/>
                  <a:t>, </a:t>
                </a:r>
                <a:r>
                  <a:rPr lang="en-US" dirty="0" err="1"/>
                  <a:t>PRB_Burst</a:t>
                </a:r>
                <a:r>
                  <a:rPr lang="en-US" dirty="0"/>
                  <a:t>(URLLC) }, </a:t>
                </a:r>
              </a:p>
              <a:p>
                <a:pPr lvl="1"/>
                <a:r>
                  <a:rPr lang="en-US" dirty="0" err="1"/>
                  <a:t>PRB</a:t>
                </a:r>
                <a:r>
                  <a:rPr lang="en-US" baseline="-25000" dirty="0" err="1"/>
                  <a:t>e</a:t>
                </a:r>
                <a:r>
                  <a:rPr lang="en-US" dirty="0"/>
                  <a:t>(</a:t>
                </a:r>
                <a:r>
                  <a:rPr lang="en-US" dirty="0" err="1"/>
                  <a:t>Embb</a:t>
                </a:r>
                <a:r>
                  <a:rPr lang="en-US" dirty="0"/>
                  <a:t>=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m:rPr>
                        <m:sty m:val="p"/>
                      </m:rPr>
                      <a:rPr lang="en-US">
                        <a:latin typeface="Cambria Math" panose="02040503050406030204" pitchFamily="18" charset="0"/>
                      </a:rPr>
                      <m:t>Avg</m:t>
                    </m:r>
                    <m:r>
                      <a:rPr lang="en-US">
                        <a:latin typeface="Cambria Math" panose="02040503050406030204" pitchFamily="18" charset="0"/>
                      </a:rPr>
                      <m:t>. </m:t>
                    </m:r>
                    <m:r>
                      <m:rPr>
                        <m:sty m:val="p"/>
                      </m:rPr>
                      <a:rPr lang="en-US">
                        <a:latin typeface="Cambria Math" panose="02040503050406030204" pitchFamily="18" charset="0"/>
                      </a:rPr>
                      <m:t>Arrival</m:t>
                    </m:r>
                    <m:r>
                      <a:rPr lang="en-US">
                        <a:latin typeface="Cambria Math" panose="02040503050406030204" pitchFamily="18" charset="0"/>
                      </a:rPr>
                      <m:t> </m:t>
                    </m:r>
                    <m:d>
                      <m:dPr>
                        <m:ctrlPr>
                          <a:rPr lang="en-US" i="1">
                            <a:latin typeface="Cambria Math" panose="02040503050406030204" pitchFamily="18" charset="0"/>
                          </a:rPr>
                        </m:ctrlPr>
                      </m:dPr>
                      <m:e>
                        <m:r>
                          <m:rPr>
                            <m:sty m:val="p"/>
                          </m:rPr>
                          <a:rPr lang="en-US" b="0" i="0" smtClean="0">
                            <a:latin typeface="Cambria Math" panose="02040503050406030204" pitchFamily="18" charset="0"/>
                          </a:rPr>
                          <m:t>Embb</m:t>
                        </m:r>
                      </m:e>
                    </m:d>
                    <m:r>
                      <a:rPr lang="en-US">
                        <a:latin typeface="Cambria Math" panose="02040503050406030204" pitchFamily="18" charset="0"/>
                      </a:rPr>
                      <m:t>, </m:t>
                    </m:r>
                    <m:r>
                      <m:rPr>
                        <m:sty m:val="p"/>
                      </m:rPr>
                      <a:rPr lang="en-US" b="0" i="0" smtClean="0">
                        <a:latin typeface="Cambria Math" panose="02040503050406030204" pitchFamily="18" charset="0"/>
                      </a:rPr>
                      <m:t>Total</m:t>
                    </m:r>
                    <m:r>
                      <a:rPr lang="en-US" b="0" i="0" smtClean="0">
                        <a:latin typeface="Cambria Math" panose="02040503050406030204" pitchFamily="18" charset="0"/>
                      </a:rPr>
                      <m:t> </m:t>
                    </m:r>
                    <m:r>
                      <m:rPr>
                        <m:sty m:val="p"/>
                      </m:rPr>
                      <a:rPr lang="en-US">
                        <a:latin typeface="Cambria Math" panose="02040503050406030204" pitchFamily="18" charset="0"/>
                      </a:rPr>
                      <m:t>Buffer</m:t>
                    </m:r>
                    <m:r>
                      <a:rPr lang="en-US" b="0" i="0" smtClean="0">
                        <a:latin typeface="Cambria Math" panose="02040503050406030204" pitchFamily="18" charset="0"/>
                      </a:rPr>
                      <m:t>(</m:t>
                    </m:r>
                    <m:r>
                      <m:rPr>
                        <m:sty m:val="p"/>
                      </m:rPr>
                      <a:rPr lang="en-US" b="0" i="0" smtClean="0">
                        <a:latin typeface="Cambria Math" panose="02040503050406030204" pitchFamily="18" charset="0"/>
                      </a:rPr>
                      <m:t>Embb</m:t>
                    </m:r>
                    <m:r>
                      <a:rPr lang="en-US" b="0" i="0" smtClean="0">
                        <a:latin typeface="Cambria Math" panose="02040503050406030204" pitchFamily="18" charset="0"/>
                      </a:rPr>
                      <m:t>), </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TTI</m:t>
                    </m:r>
                    <m:r>
                      <a:rPr lang="en-US">
                        <a:latin typeface="Cambria Math" panose="02040503050406030204" pitchFamily="18" charset="0"/>
                      </a:rPr>
                      <m:t>)</m:t>
                    </m:r>
                  </m:oMath>
                </a14:m>
                <a:r>
                  <a:rPr lang="en-US" dirty="0"/>
                  <a:t>, </a:t>
                </a:r>
              </a:p>
              <a:p>
                <a:pPr lvl="1"/>
                <a:r>
                  <a:rPr lang="en-US" dirty="0" err="1"/>
                  <a:t>PRB</a:t>
                </a:r>
                <a:r>
                  <a:rPr lang="en-US" baseline="-25000" dirty="0" err="1"/>
                  <a:t>e</a:t>
                </a:r>
                <a:r>
                  <a:rPr lang="en-US" dirty="0"/>
                  <a:t>(MMTC)=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m:rPr>
                        <m:sty m:val="p"/>
                      </m:rPr>
                      <a:rPr lang="en-US">
                        <a:latin typeface="Cambria Math" panose="02040503050406030204" pitchFamily="18" charset="0"/>
                      </a:rPr>
                      <m:t>Avg</m:t>
                    </m:r>
                    <m:r>
                      <a:rPr lang="en-US">
                        <a:latin typeface="Cambria Math" panose="02040503050406030204" pitchFamily="18" charset="0"/>
                      </a:rPr>
                      <m:t>. </m:t>
                    </m:r>
                    <m:r>
                      <m:rPr>
                        <m:sty m:val="p"/>
                      </m:rPr>
                      <a:rPr lang="en-US">
                        <a:latin typeface="Cambria Math" panose="02040503050406030204" pitchFamily="18" charset="0"/>
                      </a:rPr>
                      <m:t>Arrival</m:t>
                    </m:r>
                    <m:r>
                      <a:rPr lang="en-US" b="0" i="1" smtClean="0">
                        <a:latin typeface="Cambria Math" panose="02040503050406030204" pitchFamily="18" charset="0"/>
                      </a:rPr>
                      <m:t> </m:t>
                    </m:r>
                    <m:d>
                      <m:dPr>
                        <m:ctrlPr>
                          <a:rPr lang="en-US" i="1">
                            <a:latin typeface="Cambria Math" panose="02040503050406030204" pitchFamily="18" charset="0"/>
                          </a:rPr>
                        </m:ctrlPr>
                      </m:dPr>
                      <m:e>
                        <m:r>
                          <m:rPr>
                            <m:sty m:val="p"/>
                          </m:rPr>
                          <a:rPr lang="en-US" b="0" i="0" smtClean="0">
                            <a:latin typeface="Cambria Math" panose="02040503050406030204" pitchFamily="18" charset="0"/>
                          </a:rPr>
                          <m:t>MMTC</m:t>
                        </m:r>
                      </m:e>
                    </m:d>
                    <m:r>
                      <a:rPr lang="en-US">
                        <a:latin typeface="Cambria Math" panose="02040503050406030204" pitchFamily="18" charset="0"/>
                      </a:rPr>
                      <m:t>, </m:t>
                    </m:r>
                    <m:r>
                      <m:rPr>
                        <m:sty m:val="p"/>
                      </m:rPr>
                      <a:rPr lang="en-US" b="0" i="0" smtClean="0">
                        <a:latin typeface="Cambria Math" panose="02040503050406030204" pitchFamily="18" charset="0"/>
                      </a:rPr>
                      <m:t>Total</m:t>
                    </m:r>
                    <m:r>
                      <a:rPr lang="en-US" b="0" i="0" smtClean="0">
                        <a:latin typeface="Cambria Math" panose="02040503050406030204" pitchFamily="18" charset="0"/>
                      </a:rPr>
                      <m:t> </m:t>
                    </m:r>
                    <m:r>
                      <m:rPr>
                        <m:sty m:val="p"/>
                      </m:rPr>
                      <a:rPr lang="en-US">
                        <a:latin typeface="Cambria Math" panose="02040503050406030204" pitchFamily="18" charset="0"/>
                      </a:rPr>
                      <m:t>Buffer</m:t>
                    </m:r>
                    <m:r>
                      <a:rPr lang="en-US">
                        <a:latin typeface="Cambria Math" panose="02040503050406030204" pitchFamily="18" charset="0"/>
                      </a:rPr>
                      <m:t>(</m:t>
                    </m:r>
                    <m:r>
                      <m:rPr>
                        <m:sty m:val="p"/>
                      </m:rPr>
                      <a:rPr lang="en-US">
                        <a:latin typeface="Cambria Math" panose="02040503050406030204" pitchFamily="18" charset="0"/>
                      </a:rPr>
                      <m:t>Embb</m:t>
                    </m:r>
                    <m:r>
                      <a:rPr lang="en-US">
                        <a:latin typeface="Cambria Math" panose="02040503050406030204" pitchFamily="18" charset="0"/>
                      </a:rPr>
                      <m:t>), </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TTI</m:t>
                    </m:r>
                    <m:r>
                      <a:rPr lang="en-US">
                        <a:latin typeface="Cambria Math" panose="02040503050406030204" pitchFamily="18" charset="0"/>
                      </a:rPr>
                      <m:t>)</m:t>
                    </m:r>
                  </m:oMath>
                </a14:m>
                <a:r>
                  <a:rPr lang="en-US" dirty="0"/>
                  <a:t>, </a:t>
                </a:r>
              </a:p>
              <a:p>
                <a:pPr lvl="1"/>
                <a:endParaRPr lang="en-US" dirty="0"/>
              </a:p>
              <a:p>
                <a:pPr marL="0" indent="0">
                  <a:buNone/>
                </a:pPr>
                <a:r>
                  <a:rPr lang="en-US" dirty="0"/>
                  <a:t>S4. If the (</a:t>
                </a:r>
                <a:r>
                  <a:rPr lang="en-US" dirty="0" err="1"/>
                  <a:t>TotalPRB</a:t>
                </a:r>
                <a:r>
                  <a:rPr lang="en-US" dirty="0"/>
                  <a:t> - </a:t>
                </a:r>
                <a:r>
                  <a:rPr lang="en-US" dirty="0" err="1"/>
                  <a:t>PRB</a:t>
                </a:r>
                <a:r>
                  <a:rPr lang="en-US" baseline="-25000" dirty="0" err="1"/>
                  <a:t>e</a:t>
                </a:r>
                <a:r>
                  <a:rPr lang="en-US" dirty="0"/>
                  <a:t> (URLLC) ) &gt; (</a:t>
                </a:r>
                <a:r>
                  <a:rPr lang="en-US" dirty="0" err="1"/>
                  <a:t>PRB</a:t>
                </a:r>
                <a:r>
                  <a:rPr lang="en-US" baseline="-25000" dirty="0" err="1"/>
                  <a:t>e</a:t>
                </a:r>
                <a:r>
                  <a:rPr lang="en-US" dirty="0"/>
                  <a:t> (</a:t>
                </a:r>
                <a:r>
                  <a:rPr lang="en-US" dirty="0" err="1"/>
                  <a:t>embb</a:t>
                </a:r>
                <a:r>
                  <a:rPr lang="en-US" dirty="0"/>
                  <a:t>) + </a:t>
                </a:r>
                <a:r>
                  <a:rPr lang="en-US" dirty="0" err="1"/>
                  <a:t>PRB</a:t>
                </a:r>
                <a:r>
                  <a:rPr lang="en-US" baseline="-25000" dirty="0" err="1"/>
                  <a:t>e</a:t>
                </a:r>
                <a:r>
                  <a:rPr lang="en-US" baseline="-25000" dirty="0"/>
                  <a:t> </a:t>
                </a:r>
                <a:r>
                  <a:rPr lang="en-US" dirty="0"/>
                  <a:t>(</a:t>
                </a:r>
                <a:r>
                  <a:rPr lang="en-US" dirty="0" err="1"/>
                  <a:t>mmtc</a:t>
                </a:r>
                <a:r>
                  <a:rPr lang="en-US" dirty="0"/>
                  <a:t>) ) (</a:t>
                </a:r>
                <a:r>
                  <a:rPr lang="en-US" dirty="0" err="1"/>
                  <a:t>i.e</a:t>
                </a:r>
                <a:r>
                  <a:rPr lang="en-US" dirty="0"/>
                  <a:t>, total of the </a:t>
                </a:r>
                <a:r>
                  <a:rPr lang="en-US" dirty="0" err="1"/>
                  <a:t>estmiates</a:t>
                </a:r>
                <a:r>
                  <a:rPr lang="en-US" dirty="0"/>
                  <a:t> is less than the capacity)</a:t>
                </a:r>
              </a:p>
              <a:p>
                <a:pPr lvl="1"/>
                <a:r>
                  <a:rPr lang="en-US" dirty="0"/>
                  <a:t>Then the master DU (URLLC) notifies the PRB filter to the other DUs, and this is used for the next X TTI</a:t>
                </a:r>
              </a:p>
              <a:p>
                <a:pPr lvl="1"/>
                <a:r>
                  <a:rPr lang="en-US" dirty="0"/>
                  <a:t>Separate PRB filters will be used to indicate what will be used by the DU[</a:t>
                </a:r>
                <a:r>
                  <a:rPr lang="en-US" dirty="0" err="1"/>
                  <a:t>urllc</a:t>
                </a:r>
                <a:r>
                  <a:rPr lang="en-US" dirty="0"/>
                  <a:t>], DU[</a:t>
                </a:r>
                <a:r>
                  <a:rPr lang="en-US" dirty="0" err="1"/>
                  <a:t>Embb</a:t>
                </a:r>
                <a:r>
                  <a:rPr lang="en-US" dirty="0"/>
                  <a:t>], and DU[</a:t>
                </a:r>
                <a:r>
                  <a:rPr lang="en-US" dirty="0" err="1"/>
                  <a:t>mmtc</a:t>
                </a:r>
                <a:r>
                  <a:rPr lang="en-US" dirty="0"/>
                  <a:t>]</a:t>
                </a:r>
              </a:p>
              <a:p>
                <a:pPr marL="457200" lvl="1" indent="0">
                  <a:buNone/>
                </a:pPr>
                <a:endParaRPr lang="en-US" dirty="0"/>
              </a:p>
              <a:p>
                <a:pPr marL="0" indent="0">
                  <a:buNone/>
                </a:pPr>
                <a:r>
                  <a:rPr lang="en-US" dirty="0"/>
                  <a:t>S5. Else if the (Residual PRB) &lt; (</a:t>
                </a:r>
                <a:r>
                  <a:rPr lang="en-US" dirty="0" err="1"/>
                  <a:t>PRB</a:t>
                </a:r>
                <a:r>
                  <a:rPr lang="en-US" baseline="-25000" dirty="0" err="1"/>
                  <a:t>e</a:t>
                </a:r>
                <a:r>
                  <a:rPr lang="en-US" dirty="0"/>
                  <a:t> [</a:t>
                </a:r>
                <a:r>
                  <a:rPr lang="en-US" dirty="0" err="1"/>
                  <a:t>embb</a:t>
                </a:r>
                <a:r>
                  <a:rPr lang="en-US" dirty="0"/>
                  <a:t>] + </a:t>
                </a:r>
                <a:r>
                  <a:rPr lang="en-US" dirty="0" err="1"/>
                  <a:t>PRB</a:t>
                </a:r>
                <a:r>
                  <a:rPr lang="en-US" baseline="-25000" dirty="0" err="1"/>
                  <a:t>e</a:t>
                </a:r>
                <a:r>
                  <a:rPr lang="en-US" dirty="0"/>
                  <a:t>[ </a:t>
                </a:r>
                <a:r>
                  <a:rPr lang="en-US" dirty="0" err="1"/>
                  <a:t>mmtc</a:t>
                </a:r>
                <a:r>
                  <a:rPr lang="en-US" dirty="0"/>
                  <a:t>] )</a:t>
                </a:r>
              </a:p>
              <a:p>
                <a:pPr lvl="1"/>
                <a:r>
                  <a:rPr lang="en-US" dirty="0"/>
                  <a:t>Determine the PRB estimates as follows, </a:t>
                </a:r>
                <a:r>
                  <a:rPr lang="en-US" dirty="0" err="1"/>
                  <a:t>PRB</a:t>
                </a:r>
                <a:r>
                  <a:rPr lang="en-US" baseline="-25000" dirty="0" err="1"/>
                  <a:t>e</a:t>
                </a:r>
                <a:r>
                  <a:rPr lang="en-US" dirty="0"/>
                  <a:t>(URLLC) = Total PRB – max (</a:t>
                </a:r>
                <a:r>
                  <a:rPr lang="en-US" dirty="0" err="1"/>
                  <a:t>PRB</a:t>
                </a:r>
                <a:r>
                  <a:rPr lang="en-US" baseline="-25000" dirty="0" err="1"/>
                  <a:t>p</a:t>
                </a:r>
                <a:r>
                  <a:rPr lang="en-US" dirty="0"/>
                  <a:t> (EMBB) + </a:t>
                </a:r>
                <a:r>
                  <a:rPr lang="en-US" dirty="0" err="1"/>
                  <a:t>PRB</a:t>
                </a:r>
                <a:r>
                  <a:rPr lang="en-US" baseline="-25000" dirty="0" err="1"/>
                  <a:t>p</a:t>
                </a:r>
                <a:r>
                  <a:rPr lang="en-US" baseline="-25000" dirty="0"/>
                  <a:t> </a:t>
                </a:r>
                <a:r>
                  <a:rPr lang="en-US" dirty="0"/>
                  <a:t>(MMTC), </a:t>
                </a:r>
                <a:r>
                  <a:rPr lang="en-US" dirty="0" err="1"/>
                  <a:t>ResidualPRB</a:t>
                </a:r>
                <a:r>
                  <a:rPr lang="en-US" dirty="0"/>
                  <a:t>), where </a:t>
                </a:r>
                <a:r>
                  <a:rPr lang="en-US" dirty="0" err="1"/>
                  <a:t>ResidualPRB</a:t>
                </a:r>
                <a:r>
                  <a:rPr lang="en-US" dirty="0"/>
                  <a:t> = </a:t>
                </a:r>
                <a:r>
                  <a:rPr lang="en-US" dirty="0" err="1"/>
                  <a:t>TotalPRB</a:t>
                </a:r>
                <a:r>
                  <a:rPr lang="en-US" dirty="0"/>
                  <a:t> - </a:t>
                </a:r>
                <a:r>
                  <a:rPr lang="en-US" dirty="0" err="1"/>
                  <a:t>PRB</a:t>
                </a:r>
                <a:r>
                  <a:rPr lang="en-US" baseline="-25000" dirty="0" err="1"/>
                  <a:t>e</a:t>
                </a:r>
                <a:r>
                  <a:rPr lang="en-US" dirty="0"/>
                  <a:t> (URLLC)</a:t>
                </a:r>
              </a:p>
              <a:p>
                <a:pPr lvl="1"/>
                <a:r>
                  <a:rPr lang="en-US" dirty="0"/>
                  <a:t>Divide the max(</a:t>
                </a:r>
                <a:r>
                  <a:rPr lang="en-US" dirty="0" err="1"/>
                  <a:t>PRB</a:t>
                </a:r>
                <a:r>
                  <a:rPr lang="en-US" baseline="-25000" dirty="0" err="1"/>
                  <a:t>p</a:t>
                </a:r>
                <a:r>
                  <a:rPr lang="en-US" dirty="0"/>
                  <a:t> (EMBB) + </a:t>
                </a:r>
                <a:r>
                  <a:rPr lang="en-US" dirty="0" err="1"/>
                  <a:t>PRB</a:t>
                </a:r>
                <a:r>
                  <a:rPr lang="en-US" baseline="-25000" dirty="0" err="1"/>
                  <a:t>p</a:t>
                </a:r>
                <a:r>
                  <a:rPr lang="en-US" baseline="-25000" dirty="0"/>
                  <a:t> </a:t>
                </a:r>
                <a:r>
                  <a:rPr lang="en-US" dirty="0"/>
                  <a:t>(MMTC), </a:t>
                </a:r>
                <a:r>
                  <a:rPr lang="en-US" dirty="0" err="1"/>
                  <a:t>ResidualPRB</a:t>
                </a:r>
                <a:r>
                  <a:rPr lang="en-US" dirty="0"/>
                  <a:t>)) in proportion to </a:t>
                </a:r>
                <a:r>
                  <a:rPr lang="en-US" dirty="0" err="1"/>
                  <a:t>PRB</a:t>
                </a:r>
                <a:r>
                  <a:rPr lang="en-US" baseline="-25000" dirty="0" err="1"/>
                  <a:t>e</a:t>
                </a:r>
                <a:r>
                  <a:rPr lang="en-US" dirty="0"/>
                  <a:t> (</a:t>
                </a:r>
                <a:r>
                  <a:rPr lang="en-US" dirty="0" err="1"/>
                  <a:t>embb</a:t>
                </a:r>
                <a:r>
                  <a:rPr lang="en-US" dirty="0"/>
                  <a:t>)  and </a:t>
                </a:r>
                <a:r>
                  <a:rPr lang="en-US" dirty="0" err="1"/>
                  <a:t>PRB</a:t>
                </a:r>
                <a:r>
                  <a:rPr lang="en-US" baseline="-25000" dirty="0" err="1"/>
                  <a:t>e</a:t>
                </a:r>
                <a:r>
                  <a:rPr lang="en-US" dirty="0"/>
                  <a:t>(</a:t>
                </a:r>
                <a:r>
                  <a:rPr lang="en-US" dirty="0" err="1"/>
                  <a:t>mmtc</a:t>
                </a:r>
                <a:r>
                  <a:rPr lang="en-US" dirty="0"/>
                  <a:t>)</a:t>
                </a:r>
              </a:p>
              <a:p>
                <a:pPr lvl="1"/>
                <a:r>
                  <a:rPr lang="en-US" dirty="0"/>
                  <a:t>Separate PRB filters will be used to indicate what will be used by the DU(</a:t>
                </a:r>
                <a:r>
                  <a:rPr lang="en-US" dirty="0" err="1"/>
                  <a:t>urllc</a:t>
                </a:r>
                <a:r>
                  <a:rPr lang="en-US" dirty="0"/>
                  <a:t>), DU(</a:t>
                </a:r>
                <a:r>
                  <a:rPr lang="en-US" dirty="0" err="1"/>
                  <a:t>Embb</a:t>
                </a:r>
                <a:r>
                  <a:rPr lang="en-US" dirty="0"/>
                  <a:t>), and DU(</a:t>
                </a:r>
                <a:r>
                  <a:rPr lang="en-US" dirty="0" err="1"/>
                  <a:t>mmtc</a:t>
                </a:r>
                <a:r>
                  <a:rPr lang="en-US" dirty="0"/>
                  <a:t>)</a:t>
                </a:r>
              </a:p>
              <a:p>
                <a:pPr marL="0" indent="0">
                  <a:buNone/>
                </a:pPr>
                <a:r>
                  <a:rPr lang="en-US" dirty="0"/>
                  <a:t>S6: The DU (URLLC) communicates the PRB filter and shares it with the DU (</a:t>
                </a:r>
                <a:r>
                  <a:rPr lang="en-US" dirty="0" err="1"/>
                  <a:t>embb</a:t>
                </a:r>
                <a:r>
                  <a:rPr lang="en-US" dirty="0"/>
                  <a:t>) and DU(</a:t>
                </a:r>
                <a:r>
                  <a:rPr lang="en-US" dirty="0" err="1"/>
                  <a:t>mmtc</a:t>
                </a:r>
                <a:r>
                  <a:rPr lang="en-US" dirty="0"/>
                  <a:t>) instances.</a:t>
                </a:r>
              </a:p>
              <a:p>
                <a:pPr marL="0" indent="0">
                  <a:buNone/>
                </a:pPr>
                <a:endParaRPr lang="en-US" dirty="0"/>
              </a:p>
              <a:p>
                <a:pPr marL="0" indent="0">
                  <a:buNone/>
                </a:pPr>
                <a:r>
                  <a:rPr lang="en-US" dirty="0"/>
                  <a:t>S7. If the DU(MMTC) or DU(</a:t>
                </a:r>
                <a:r>
                  <a:rPr lang="en-US" dirty="0" err="1"/>
                  <a:t>Embb</a:t>
                </a:r>
                <a:r>
                  <a:rPr lang="en-US" dirty="0"/>
                  <a:t>) has service degradation with current slice policy, it can be communicated to the NMS to increase their slice share, this will be a non-</a:t>
                </a:r>
                <a:r>
                  <a:rPr lang="en-US" dirty="0" err="1"/>
                  <a:t>realtime</a:t>
                </a:r>
                <a:r>
                  <a:rPr lang="en-US" dirty="0"/>
                  <a:t> optimization</a:t>
                </a:r>
              </a:p>
              <a:p>
                <a:pPr marL="0" indent="0">
                  <a:buNone/>
                </a:pPr>
                <a:endParaRPr lang="en-US" dirty="0"/>
              </a:p>
              <a:p>
                <a:pPr marL="0" indent="0">
                  <a:buNone/>
                </a:pPr>
                <a:r>
                  <a:rPr lang="en-US" dirty="0">
                    <a:sym typeface="Wingdings" pitchFamily="2" charset="2"/>
                  </a:rPr>
                  <a:t> The algorithm can be applied for UL PRB estimation and management as well using the Buffered Statistics from the UEs, which is processed by the DUs and shared with the DU(URLLC)</a:t>
                </a:r>
                <a:endParaRPr lang="en-US" dirty="0"/>
              </a:p>
              <a:p>
                <a:pPr marL="0" indent="0">
                  <a:buNone/>
                </a:pPr>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90167B8F-02E4-724F-8C65-D56BF44F8D58}"/>
                  </a:ext>
                </a:extLst>
              </p:cNvPr>
              <p:cNvSpPr>
                <a:spLocks noGrp="1" noRot="1" noChangeAspect="1" noMove="1" noResize="1" noEditPoints="1" noAdjustHandles="1" noChangeArrowheads="1" noChangeShapeType="1" noTextEdit="1"/>
              </p:cNvSpPr>
              <p:nvPr>
                <p:ph idx="1"/>
              </p:nvPr>
            </p:nvSpPr>
            <p:spPr>
              <a:xfrm>
                <a:off x="143718" y="810228"/>
                <a:ext cx="11743481" cy="6198243"/>
              </a:xfrm>
              <a:blipFill>
                <a:blip r:embed="rId2"/>
                <a:stretch>
                  <a:fillRect l="-216" t="-1227" b="-204"/>
                </a:stretch>
              </a:blipFill>
            </p:spPr>
            <p:txBody>
              <a:bodyPr/>
              <a:lstStyle/>
              <a:p>
                <a:r>
                  <a:rPr lang="en-US">
                    <a:noFill/>
                  </a:rPr>
                  <a:t> </a:t>
                </a:r>
              </a:p>
            </p:txBody>
          </p:sp>
        </mc:Fallback>
      </mc:AlternateContent>
    </p:spTree>
    <p:extLst>
      <p:ext uri="{BB962C8B-B14F-4D97-AF65-F5344CB8AC3E}">
        <p14:creationId xmlns:p14="http://schemas.microsoft.com/office/powerpoint/2010/main" val="861291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3EF1-CDC5-AD4F-83CD-C900E17CDFA1}"/>
              </a:ext>
            </a:extLst>
          </p:cNvPr>
          <p:cNvSpPr>
            <a:spLocks noGrp="1"/>
          </p:cNvSpPr>
          <p:nvPr>
            <p:ph type="title"/>
          </p:nvPr>
        </p:nvSpPr>
        <p:spPr>
          <a:xfrm>
            <a:off x="96502" y="-47562"/>
            <a:ext cx="10515600" cy="869909"/>
          </a:xfrm>
        </p:spPr>
        <p:txBody>
          <a:bodyPr/>
          <a:lstStyle/>
          <a:p>
            <a:r>
              <a:rPr lang="en-US" b="1" dirty="0"/>
              <a:t>Generalized Scenario</a:t>
            </a:r>
          </a:p>
        </p:txBody>
      </p:sp>
      <p:sp>
        <p:nvSpPr>
          <p:cNvPr id="4" name="Rounded Rectangle 3">
            <a:extLst>
              <a:ext uri="{FF2B5EF4-FFF2-40B4-BE49-F238E27FC236}">
                <a16:creationId xmlns:a16="http://schemas.microsoft.com/office/drawing/2014/main" id="{EBEF0680-B01D-094D-848C-31EC6C3C0A2A}"/>
              </a:ext>
            </a:extLst>
          </p:cNvPr>
          <p:cNvSpPr/>
          <p:nvPr/>
        </p:nvSpPr>
        <p:spPr>
          <a:xfrm>
            <a:off x="553191" y="1968641"/>
            <a:ext cx="9852561" cy="1793174"/>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E285D85C-1B93-6F48-AA22-F3EA77430657}"/>
              </a:ext>
            </a:extLst>
          </p:cNvPr>
          <p:cNvSpPr/>
          <p:nvPr/>
        </p:nvSpPr>
        <p:spPr>
          <a:xfrm>
            <a:off x="881742" y="2289273"/>
            <a:ext cx="617516" cy="1187533"/>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F54AF52D-FD64-BF4C-8EB9-DE479075BB08}"/>
              </a:ext>
            </a:extLst>
          </p:cNvPr>
          <p:cNvSpPr/>
          <p:nvPr/>
        </p:nvSpPr>
        <p:spPr>
          <a:xfrm>
            <a:off x="2043545" y="2271461"/>
            <a:ext cx="617516" cy="1187533"/>
          </a:xfrm>
          <a:prstGeom prst="roundRect">
            <a:avLst/>
          </a:prstGeom>
          <a:gradFill>
            <a:gsLst>
              <a:gs pos="95000">
                <a:schemeClr val="accent6">
                  <a:lumMod val="20000"/>
                  <a:lumOff val="8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A8AD9D90-5839-D84E-99D2-91DBE7305E86}"/>
              </a:ext>
            </a:extLst>
          </p:cNvPr>
          <p:cNvSpPr/>
          <p:nvPr/>
        </p:nvSpPr>
        <p:spPr>
          <a:xfrm>
            <a:off x="3533899" y="2271460"/>
            <a:ext cx="617516" cy="1187533"/>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Rounded Rectangle 7">
            <a:extLst>
              <a:ext uri="{FF2B5EF4-FFF2-40B4-BE49-F238E27FC236}">
                <a16:creationId xmlns:a16="http://schemas.microsoft.com/office/drawing/2014/main" id="{3322F867-DD40-0049-B3FB-5ACA8D2874F4}"/>
              </a:ext>
            </a:extLst>
          </p:cNvPr>
          <p:cNvSpPr/>
          <p:nvPr/>
        </p:nvSpPr>
        <p:spPr>
          <a:xfrm>
            <a:off x="4754087" y="2271460"/>
            <a:ext cx="617516" cy="1187533"/>
          </a:xfrm>
          <a:prstGeom prst="roundRect">
            <a:avLst/>
          </a:prstGeom>
          <a:gradFill>
            <a:gsLst>
              <a:gs pos="95000">
                <a:schemeClr val="accent6">
                  <a:lumMod val="20000"/>
                  <a:lumOff val="8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 name="Rounded Rectangle 8">
            <a:extLst>
              <a:ext uri="{FF2B5EF4-FFF2-40B4-BE49-F238E27FC236}">
                <a16:creationId xmlns:a16="http://schemas.microsoft.com/office/drawing/2014/main" id="{C25CAE91-EE7A-F548-B015-98CFF613BCB4}"/>
              </a:ext>
            </a:extLst>
          </p:cNvPr>
          <p:cNvSpPr/>
          <p:nvPr/>
        </p:nvSpPr>
        <p:spPr>
          <a:xfrm>
            <a:off x="5974275" y="2243564"/>
            <a:ext cx="617516" cy="1187533"/>
          </a:xfrm>
          <a:prstGeom prst="roundRect">
            <a:avLst/>
          </a:prstGeom>
          <a:solidFill>
            <a:schemeClr val="accent5">
              <a:lumMod val="20000"/>
              <a:lumOff val="80000"/>
            </a:schemeClr>
          </a:solid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 name="Rounded Rectangle 9">
            <a:extLst>
              <a:ext uri="{FF2B5EF4-FFF2-40B4-BE49-F238E27FC236}">
                <a16:creationId xmlns:a16="http://schemas.microsoft.com/office/drawing/2014/main" id="{A91BC303-8853-E64C-B701-5797F343D2E0}"/>
              </a:ext>
            </a:extLst>
          </p:cNvPr>
          <p:cNvSpPr/>
          <p:nvPr/>
        </p:nvSpPr>
        <p:spPr>
          <a:xfrm>
            <a:off x="7579918" y="2243563"/>
            <a:ext cx="617516" cy="1187533"/>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1" name="Rounded Rectangle 10">
            <a:extLst>
              <a:ext uri="{FF2B5EF4-FFF2-40B4-BE49-F238E27FC236}">
                <a16:creationId xmlns:a16="http://schemas.microsoft.com/office/drawing/2014/main" id="{3FEDD9B2-F3AA-5A4C-88F6-0C2FD5C97083}"/>
              </a:ext>
            </a:extLst>
          </p:cNvPr>
          <p:cNvSpPr/>
          <p:nvPr/>
        </p:nvSpPr>
        <p:spPr>
          <a:xfrm>
            <a:off x="8992835" y="2243563"/>
            <a:ext cx="617516" cy="1187533"/>
          </a:xfrm>
          <a:prstGeom prst="roundRect">
            <a:avLst/>
          </a:prstGeom>
          <a:solidFill>
            <a:schemeClr val="accent5">
              <a:lumMod val="20000"/>
              <a:lumOff val="8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Rounded Rectangle 11">
            <a:extLst>
              <a:ext uri="{FF2B5EF4-FFF2-40B4-BE49-F238E27FC236}">
                <a16:creationId xmlns:a16="http://schemas.microsoft.com/office/drawing/2014/main" id="{262247A4-328D-D946-8E1A-175D74A84C31}"/>
              </a:ext>
            </a:extLst>
          </p:cNvPr>
          <p:cNvSpPr/>
          <p:nvPr/>
        </p:nvSpPr>
        <p:spPr>
          <a:xfrm>
            <a:off x="3842657" y="694239"/>
            <a:ext cx="1793174" cy="56700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91F1951-CCE7-0B4F-87D0-64FBC4E75F67}"/>
              </a:ext>
            </a:extLst>
          </p:cNvPr>
          <p:cNvSpPr txBox="1"/>
          <p:nvPr/>
        </p:nvSpPr>
        <p:spPr>
          <a:xfrm>
            <a:off x="4460173" y="793075"/>
            <a:ext cx="911430" cy="369332"/>
          </a:xfrm>
          <a:prstGeom prst="rect">
            <a:avLst/>
          </a:prstGeom>
          <a:noFill/>
        </p:spPr>
        <p:txBody>
          <a:bodyPr wrap="square" rtlCol="0">
            <a:spAutoFit/>
          </a:bodyPr>
          <a:lstStyle/>
          <a:p>
            <a:pPr algn="ctr"/>
            <a:r>
              <a:rPr lang="en-US" dirty="0" err="1"/>
              <a:t>vCU</a:t>
            </a:r>
            <a:endParaRPr lang="en-US" dirty="0"/>
          </a:p>
        </p:txBody>
      </p:sp>
      <p:sp>
        <p:nvSpPr>
          <p:cNvPr id="14" name="Rounded Rectangle 13">
            <a:extLst>
              <a:ext uri="{FF2B5EF4-FFF2-40B4-BE49-F238E27FC236}">
                <a16:creationId xmlns:a16="http://schemas.microsoft.com/office/drawing/2014/main" id="{76AF374B-375B-9B44-9286-0B7BF93A1657}"/>
              </a:ext>
            </a:extLst>
          </p:cNvPr>
          <p:cNvSpPr/>
          <p:nvPr/>
        </p:nvSpPr>
        <p:spPr>
          <a:xfrm>
            <a:off x="6404260" y="665975"/>
            <a:ext cx="1793174" cy="567005"/>
          </a:xfrm>
          <a:prstGeom prst="roundRect">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85D76865-54EE-B64A-AF9E-3627160A3586}"/>
              </a:ext>
            </a:extLst>
          </p:cNvPr>
          <p:cNvSpPr txBox="1"/>
          <p:nvPr/>
        </p:nvSpPr>
        <p:spPr>
          <a:xfrm>
            <a:off x="7021776" y="764811"/>
            <a:ext cx="911430" cy="369332"/>
          </a:xfrm>
          <a:prstGeom prst="rect">
            <a:avLst/>
          </a:prstGeom>
          <a:noFill/>
        </p:spPr>
        <p:txBody>
          <a:bodyPr wrap="square" rtlCol="0">
            <a:spAutoFit/>
          </a:bodyPr>
          <a:lstStyle/>
          <a:p>
            <a:pPr algn="ctr"/>
            <a:r>
              <a:rPr lang="en-US" dirty="0" err="1"/>
              <a:t>vCU</a:t>
            </a:r>
            <a:endParaRPr lang="en-US" dirty="0"/>
          </a:p>
        </p:txBody>
      </p:sp>
      <p:cxnSp>
        <p:nvCxnSpPr>
          <p:cNvPr id="17" name="Straight Connector 16">
            <a:extLst>
              <a:ext uri="{FF2B5EF4-FFF2-40B4-BE49-F238E27FC236}">
                <a16:creationId xmlns:a16="http://schemas.microsoft.com/office/drawing/2014/main" id="{1BCA3C83-C404-734E-BDE2-84B1711AC757}"/>
              </a:ext>
            </a:extLst>
          </p:cNvPr>
          <p:cNvCxnSpPr>
            <a:stCxn id="12" idx="2"/>
            <a:endCxn id="5" idx="0"/>
          </p:cNvCxnSpPr>
          <p:nvPr/>
        </p:nvCxnSpPr>
        <p:spPr>
          <a:xfrm flipH="1">
            <a:off x="1190500" y="1261244"/>
            <a:ext cx="3548744" cy="102802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D17348-BDB2-CC49-8886-43D4F91EAB19}"/>
              </a:ext>
            </a:extLst>
          </p:cNvPr>
          <p:cNvCxnSpPr>
            <a:stCxn id="12" idx="2"/>
          </p:cNvCxnSpPr>
          <p:nvPr/>
        </p:nvCxnSpPr>
        <p:spPr>
          <a:xfrm flipH="1">
            <a:off x="2543296" y="1261244"/>
            <a:ext cx="2195948" cy="9823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739606-28DA-2746-8755-6E147C4BF249}"/>
              </a:ext>
            </a:extLst>
          </p:cNvPr>
          <p:cNvCxnSpPr>
            <a:stCxn id="12" idx="2"/>
            <a:endCxn id="9" idx="0"/>
          </p:cNvCxnSpPr>
          <p:nvPr/>
        </p:nvCxnSpPr>
        <p:spPr>
          <a:xfrm>
            <a:off x="4739244" y="1261244"/>
            <a:ext cx="1543789" cy="9823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39CE560-E9C5-3948-8C0D-21579579E634}"/>
              </a:ext>
            </a:extLst>
          </p:cNvPr>
          <p:cNvCxnSpPr>
            <a:stCxn id="12" idx="2"/>
            <a:endCxn id="8" idx="0"/>
          </p:cNvCxnSpPr>
          <p:nvPr/>
        </p:nvCxnSpPr>
        <p:spPr>
          <a:xfrm>
            <a:off x="4739244" y="1261244"/>
            <a:ext cx="323601" cy="10102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20A1AD-AF8D-744D-9577-477CE7DF7D7B}"/>
              </a:ext>
            </a:extLst>
          </p:cNvPr>
          <p:cNvCxnSpPr>
            <a:stCxn id="7" idx="0"/>
            <a:endCxn id="14" idx="2"/>
          </p:cNvCxnSpPr>
          <p:nvPr/>
        </p:nvCxnSpPr>
        <p:spPr>
          <a:xfrm flipV="1">
            <a:off x="3842657" y="1232980"/>
            <a:ext cx="3458190" cy="10384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88F6AF9-2780-5242-A235-958EE953D397}"/>
              </a:ext>
            </a:extLst>
          </p:cNvPr>
          <p:cNvCxnSpPr>
            <a:stCxn id="14" idx="2"/>
            <a:endCxn id="10" idx="0"/>
          </p:cNvCxnSpPr>
          <p:nvPr/>
        </p:nvCxnSpPr>
        <p:spPr>
          <a:xfrm>
            <a:off x="7300847" y="1232980"/>
            <a:ext cx="587829" cy="101058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D1563DD-1841-F34F-ACAE-30B9937784AA}"/>
              </a:ext>
            </a:extLst>
          </p:cNvPr>
          <p:cNvCxnSpPr>
            <a:stCxn id="14" idx="2"/>
            <a:endCxn id="11" idx="0"/>
          </p:cNvCxnSpPr>
          <p:nvPr/>
        </p:nvCxnSpPr>
        <p:spPr>
          <a:xfrm>
            <a:off x="7300847" y="1232980"/>
            <a:ext cx="2000746" cy="101058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749C79-C3DD-BE49-BF79-BD1F0B2B54AB}"/>
              </a:ext>
            </a:extLst>
          </p:cNvPr>
          <p:cNvSpPr txBox="1"/>
          <p:nvPr/>
        </p:nvSpPr>
        <p:spPr>
          <a:xfrm>
            <a:off x="8868145" y="3428086"/>
            <a:ext cx="1796142" cy="369332"/>
          </a:xfrm>
          <a:prstGeom prst="rect">
            <a:avLst/>
          </a:prstGeom>
          <a:noFill/>
        </p:spPr>
        <p:txBody>
          <a:bodyPr wrap="square" rtlCol="0">
            <a:spAutoFit/>
          </a:bodyPr>
          <a:lstStyle/>
          <a:p>
            <a:r>
              <a:rPr lang="en-US" dirty="0"/>
              <a:t>DU Server</a:t>
            </a:r>
          </a:p>
        </p:txBody>
      </p:sp>
      <p:sp>
        <p:nvSpPr>
          <p:cNvPr id="31" name="TextBox 30">
            <a:extLst>
              <a:ext uri="{FF2B5EF4-FFF2-40B4-BE49-F238E27FC236}">
                <a16:creationId xmlns:a16="http://schemas.microsoft.com/office/drawing/2014/main" id="{1BFCFB0D-A249-A543-A54D-8A408FE4D9B2}"/>
              </a:ext>
            </a:extLst>
          </p:cNvPr>
          <p:cNvSpPr txBox="1"/>
          <p:nvPr/>
        </p:nvSpPr>
        <p:spPr>
          <a:xfrm>
            <a:off x="652646" y="2746330"/>
            <a:ext cx="1036121" cy="276999"/>
          </a:xfrm>
          <a:prstGeom prst="rect">
            <a:avLst/>
          </a:prstGeom>
          <a:noFill/>
        </p:spPr>
        <p:txBody>
          <a:bodyPr wrap="square" rtlCol="0">
            <a:spAutoFit/>
          </a:bodyPr>
          <a:lstStyle/>
          <a:p>
            <a:pPr algn="ctr"/>
            <a:r>
              <a:rPr lang="en-US" sz="1200" dirty="0"/>
              <a:t>URLLC</a:t>
            </a:r>
          </a:p>
        </p:txBody>
      </p:sp>
      <p:sp>
        <p:nvSpPr>
          <p:cNvPr id="32" name="TextBox 31">
            <a:extLst>
              <a:ext uri="{FF2B5EF4-FFF2-40B4-BE49-F238E27FC236}">
                <a16:creationId xmlns:a16="http://schemas.microsoft.com/office/drawing/2014/main" id="{C93E104C-058A-0045-87AC-5850B72814E4}"/>
              </a:ext>
            </a:extLst>
          </p:cNvPr>
          <p:cNvSpPr txBox="1"/>
          <p:nvPr/>
        </p:nvSpPr>
        <p:spPr>
          <a:xfrm>
            <a:off x="3289713" y="2785026"/>
            <a:ext cx="1036121" cy="276999"/>
          </a:xfrm>
          <a:prstGeom prst="rect">
            <a:avLst/>
          </a:prstGeom>
          <a:noFill/>
        </p:spPr>
        <p:txBody>
          <a:bodyPr wrap="square" rtlCol="0">
            <a:spAutoFit/>
          </a:bodyPr>
          <a:lstStyle/>
          <a:p>
            <a:pPr algn="ctr"/>
            <a:r>
              <a:rPr lang="en-US" sz="1200" dirty="0"/>
              <a:t>URLLC</a:t>
            </a:r>
          </a:p>
        </p:txBody>
      </p:sp>
      <p:sp>
        <p:nvSpPr>
          <p:cNvPr id="33" name="TextBox 32">
            <a:extLst>
              <a:ext uri="{FF2B5EF4-FFF2-40B4-BE49-F238E27FC236}">
                <a16:creationId xmlns:a16="http://schemas.microsoft.com/office/drawing/2014/main" id="{6DFE48CC-2C2A-F24A-AF8C-0C8627B64675}"/>
              </a:ext>
            </a:extLst>
          </p:cNvPr>
          <p:cNvSpPr txBox="1"/>
          <p:nvPr/>
        </p:nvSpPr>
        <p:spPr>
          <a:xfrm>
            <a:off x="7370615" y="2720637"/>
            <a:ext cx="1036121" cy="276999"/>
          </a:xfrm>
          <a:prstGeom prst="rect">
            <a:avLst/>
          </a:prstGeom>
          <a:noFill/>
        </p:spPr>
        <p:txBody>
          <a:bodyPr wrap="square" rtlCol="0">
            <a:spAutoFit/>
          </a:bodyPr>
          <a:lstStyle/>
          <a:p>
            <a:pPr algn="ctr"/>
            <a:r>
              <a:rPr lang="en-US" sz="1200" dirty="0"/>
              <a:t>URLLC</a:t>
            </a:r>
          </a:p>
        </p:txBody>
      </p:sp>
      <p:sp>
        <p:nvSpPr>
          <p:cNvPr id="34" name="TextBox 33">
            <a:extLst>
              <a:ext uri="{FF2B5EF4-FFF2-40B4-BE49-F238E27FC236}">
                <a16:creationId xmlns:a16="http://schemas.microsoft.com/office/drawing/2014/main" id="{05C8D551-98D8-D247-86A1-A7531E1A5B04}"/>
              </a:ext>
            </a:extLst>
          </p:cNvPr>
          <p:cNvSpPr txBox="1"/>
          <p:nvPr/>
        </p:nvSpPr>
        <p:spPr>
          <a:xfrm>
            <a:off x="1825339" y="2755662"/>
            <a:ext cx="1036121" cy="276999"/>
          </a:xfrm>
          <a:prstGeom prst="rect">
            <a:avLst/>
          </a:prstGeom>
          <a:noFill/>
        </p:spPr>
        <p:txBody>
          <a:bodyPr wrap="square" rtlCol="0">
            <a:spAutoFit/>
          </a:bodyPr>
          <a:lstStyle/>
          <a:p>
            <a:pPr algn="ctr"/>
            <a:r>
              <a:rPr lang="en-US" sz="1200" dirty="0"/>
              <a:t>MMTC</a:t>
            </a:r>
          </a:p>
        </p:txBody>
      </p:sp>
      <p:sp>
        <p:nvSpPr>
          <p:cNvPr id="35" name="TextBox 34">
            <a:extLst>
              <a:ext uri="{FF2B5EF4-FFF2-40B4-BE49-F238E27FC236}">
                <a16:creationId xmlns:a16="http://schemas.microsoft.com/office/drawing/2014/main" id="{6B7A239F-F032-D74F-9281-B9F210AC4B04}"/>
              </a:ext>
            </a:extLst>
          </p:cNvPr>
          <p:cNvSpPr txBox="1"/>
          <p:nvPr/>
        </p:nvSpPr>
        <p:spPr>
          <a:xfrm>
            <a:off x="4506192" y="2766399"/>
            <a:ext cx="1036121" cy="276999"/>
          </a:xfrm>
          <a:prstGeom prst="rect">
            <a:avLst/>
          </a:prstGeom>
          <a:noFill/>
        </p:spPr>
        <p:txBody>
          <a:bodyPr wrap="square" rtlCol="0">
            <a:spAutoFit/>
          </a:bodyPr>
          <a:lstStyle/>
          <a:p>
            <a:pPr algn="ctr"/>
            <a:r>
              <a:rPr lang="en-US" sz="1200" dirty="0"/>
              <a:t>MMTC</a:t>
            </a:r>
          </a:p>
        </p:txBody>
      </p:sp>
      <p:sp>
        <p:nvSpPr>
          <p:cNvPr id="37" name="TextBox 36">
            <a:extLst>
              <a:ext uri="{FF2B5EF4-FFF2-40B4-BE49-F238E27FC236}">
                <a16:creationId xmlns:a16="http://schemas.microsoft.com/office/drawing/2014/main" id="{7D725F2E-1015-B741-B447-A12B461A8B75}"/>
              </a:ext>
            </a:extLst>
          </p:cNvPr>
          <p:cNvSpPr txBox="1"/>
          <p:nvPr/>
        </p:nvSpPr>
        <p:spPr>
          <a:xfrm>
            <a:off x="5732687" y="2762454"/>
            <a:ext cx="1036121" cy="276999"/>
          </a:xfrm>
          <a:prstGeom prst="rect">
            <a:avLst/>
          </a:prstGeom>
          <a:noFill/>
        </p:spPr>
        <p:txBody>
          <a:bodyPr wrap="square" rtlCol="0">
            <a:spAutoFit/>
          </a:bodyPr>
          <a:lstStyle/>
          <a:p>
            <a:pPr algn="ctr"/>
            <a:r>
              <a:rPr lang="en-US" sz="1200" dirty="0"/>
              <a:t>EMBB</a:t>
            </a:r>
          </a:p>
        </p:txBody>
      </p:sp>
      <p:sp>
        <p:nvSpPr>
          <p:cNvPr id="38" name="TextBox 37">
            <a:extLst>
              <a:ext uri="{FF2B5EF4-FFF2-40B4-BE49-F238E27FC236}">
                <a16:creationId xmlns:a16="http://schemas.microsoft.com/office/drawing/2014/main" id="{F6A491FD-4195-B94F-B1AC-03D6F5159B7F}"/>
              </a:ext>
            </a:extLst>
          </p:cNvPr>
          <p:cNvSpPr txBox="1"/>
          <p:nvPr/>
        </p:nvSpPr>
        <p:spPr>
          <a:xfrm>
            <a:off x="8826334" y="2702225"/>
            <a:ext cx="1036121" cy="276999"/>
          </a:xfrm>
          <a:prstGeom prst="rect">
            <a:avLst/>
          </a:prstGeom>
          <a:noFill/>
        </p:spPr>
        <p:txBody>
          <a:bodyPr wrap="square" rtlCol="0">
            <a:spAutoFit/>
          </a:bodyPr>
          <a:lstStyle/>
          <a:p>
            <a:pPr algn="ctr"/>
            <a:r>
              <a:rPr lang="en-US" sz="1200" dirty="0"/>
              <a:t>EMBB</a:t>
            </a:r>
          </a:p>
        </p:txBody>
      </p:sp>
      <p:sp>
        <p:nvSpPr>
          <p:cNvPr id="39" name="Down Arrow 38">
            <a:extLst>
              <a:ext uri="{FF2B5EF4-FFF2-40B4-BE49-F238E27FC236}">
                <a16:creationId xmlns:a16="http://schemas.microsoft.com/office/drawing/2014/main" id="{64FCF35A-09EA-4B4E-8C8C-C53E1B5B9BA1}"/>
              </a:ext>
            </a:extLst>
          </p:cNvPr>
          <p:cNvSpPr/>
          <p:nvPr/>
        </p:nvSpPr>
        <p:spPr>
          <a:xfrm>
            <a:off x="4739244" y="4046822"/>
            <a:ext cx="632359" cy="486888"/>
          </a:xfrm>
          <a:prstGeom prst="downArrow">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8787646E-C3EB-874F-B5B4-18C3C0EA406F}"/>
              </a:ext>
            </a:extLst>
          </p:cNvPr>
          <p:cNvSpPr/>
          <p:nvPr/>
        </p:nvSpPr>
        <p:spPr>
          <a:xfrm>
            <a:off x="1116280" y="3476806"/>
            <a:ext cx="2731324" cy="973783"/>
          </a:xfrm>
          <a:custGeom>
            <a:avLst/>
            <a:gdLst>
              <a:gd name="connsiteX0" fmla="*/ 0 w 2731324"/>
              <a:gd name="connsiteY0" fmla="*/ 11876 h 973783"/>
              <a:gd name="connsiteX1" fmla="*/ 617517 w 2731324"/>
              <a:gd name="connsiteY1" fmla="*/ 973777 h 973783"/>
              <a:gd name="connsiteX2" fmla="*/ 2731324 w 2731324"/>
              <a:gd name="connsiteY2" fmla="*/ 0 h 973783"/>
            </a:gdLst>
            <a:ahLst/>
            <a:cxnLst>
              <a:cxn ang="0">
                <a:pos x="connsiteX0" y="connsiteY0"/>
              </a:cxn>
              <a:cxn ang="0">
                <a:pos x="connsiteX1" y="connsiteY1"/>
              </a:cxn>
              <a:cxn ang="0">
                <a:pos x="connsiteX2" y="connsiteY2"/>
              </a:cxn>
            </a:cxnLst>
            <a:rect l="l" t="t" r="r" b="b"/>
            <a:pathLst>
              <a:path w="2731324" h="973783">
                <a:moveTo>
                  <a:pt x="0" y="11876"/>
                </a:moveTo>
                <a:cubicBezTo>
                  <a:pt x="81148" y="493816"/>
                  <a:pt x="162296" y="975756"/>
                  <a:pt x="617517" y="973777"/>
                </a:cubicBezTo>
                <a:cubicBezTo>
                  <a:pt x="1072738" y="971798"/>
                  <a:pt x="1902031" y="485899"/>
                  <a:pt x="2731324" y="0"/>
                </a:cubicBezTo>
              </a:path>
            </a:pathLst>
          </a:custGeom>
          <a:noFill/>
          <a:ln w="444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57F9EEB0-FFB7-5745-AF31-7FB7B588CE9D}"/>
              </a:ext>
            </a:extLst>
          </p:cNvPr>
          <p:cNvSpPr/>
          <p:nvPr/>
        </p:nvSpPr>
        <p:spPr>
          <a:xfrm>
            <a:off x="3752461" y="3441180"/>
            <a:ext cx="4156504" cy="831497"/>
          </a:xfrm>
          <a:custGeom>
            <a:avLst/>
            <a:gdLst>
              <a:gd name="connsiteX0" fmla="*/ 71393 w 4156504"/>
              <a:gd name="connsiteY0" fmla="*/ 47502 h 831497"/>
              <a:gd name="connsiteX1" fmla="*/ 130769 w 4156504"/>
              <a:gd name="connsiteY1" fmla="*/ 83128 h 831497"/>
              <a:gd name="connsiteX2" fmla="*/ 2707715 w 4156504"/>
              <a:gd name="connsiteY2" fmla="*/ 831273 h 831497"/>
              <a:gd name="connsiteX3" fmla="*/ 4156504 w 4156504"/>
              <a:gd name="connsiteY3" fmla="*/ 0 h 831497"/>
            </a:gdLst>
            <a:ahLst/>
            <a:cxnLst>
              <a:cxn ang="0">
                <a:pos x="connsiteX0" y="connsiteY0"/>
              </a:cxn>
              <a:cxn ang="0">
                <a:pos x="connsiteX1" y="connsiteY1"/>
              </a:cxn>
              <a:cxn ang="0">
                <a:pos x="connsiteX2" y="connsiteY2"/>
              </a:cxn>
              <a:cxn ang="0">
                <a:pos x="connsiteX3" y="connsiteY3"/>
              </a:cxn>
            </a:cxnLst>
            <a:rect l="l" t="t" r="r" b="b"/>
            <a:pathLst>
              <a:path w="4156504" h="831497">
                <a:moveTo>
                  <a:pt x="71393" y="47502"/>
                </a:moveTo>
                <a:cubicBezTo>
                  <a:pt x="-118613" y="1"/>
                  <a:pt x="130769" y="83128"/>
                  <a:pt x="130769" y="83128"/>
                </a:cubicBezTo>
                <a:cubicBezTo>
                  <a:pt x="570156" y="213756"/>
                  <a:pt x="2036759" y="845128"/>
                  <a:pt x="2707715" y="831273"/>
                </a:cubicBezTo>
                <a:cubicBezTo>
                  <a:pt x="3378671" y="817418"/>
                  <a:pt x="3767587" y="408709"/>
                  <a:pt x="4156504" y="0"/>
                </a:cubicBezTo>
              </a:path>
            </a:pathLst>
          </a:custGeom>
          <a:noFill/>
          <a:ln w="444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39E7DC2E-9724-A547-AF74-33DF43B673A0}"/>
              </a:ext>
            </a:extLst>
          </p:cNvPr>
          <p:cNvSpPr/>
          <p:nvPr/>
        </p:nvSpPr>
        <p:spPr>
          <a:xfrm>
            <a:off x="4248750" y="4656610"/>
            <a:ext cx="617516" cy="1187533"/>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9C9279EA-FFC9-D54E-9179-B388A77CAF5E}"/>
              </a:ext>
            </a:extLst>
          </p:cNvPr>
          <p:cNvSpPr txBox="1"/>
          <p:nvPr/>
        </p:nvSpPr>
        <p:spPr>
          <a:xfrm>
            <a:off x="4019654" y="5113667"/>
            <a:ext cx="1036121" cy="461665"/>
          </a:xfrm>
          <a:prstGeom prst="rect">
            <a:avLst/>
          </a:prstGeom>
          <a:noFill/>
        </p:spPr>
        <p:txBody>
          <a:bodyPr wrap="square" rtlCol="0">
            <a:spAutoFit/>
          </a:bodyPr>
          <a:lstStyle/>
          <a:p>
            <a:pPr algn="ctr"/>
            <a:r>
              <a:rPr lang="en-US" sz="1200" dirty="0"/>
              <a:t>Master </a:t>
            </a:r>
          </a:p>
          <a:p>
            <a:pPr algn="ctr"/>
            <a:r>
              <a:rPr lang="en-US" sz="1200" dirty="0"/>
              <a:t>URLLC</a:t>
            </a:r>
          </a:p>
        </p:txBody>
      </p:sp>
      <p:sp>
        <p:nvSpPr>
          <p:cNvPr id="44" name="Rounded Rectangle 43">
            <a:extLst>
              <a:ext uri="{FF2B5EF4-FFF2-40B4-BE49-F238E27FC236}">
                <a16:creationId xmlns:a16="http://schemas.microsoft.com/office/drawing/2014/main" id="{F37E9C9C-6737-0741-B7F5-1717995DA662}"/>
              </a:ext>
            </a:extLst>
          </p:cNvPr>
          <p:cNvSpPr/>
          <p:nvPr/>
        </p:nvSpPr>
        <p:spPr>
          <a:xfrm>
            <a:off x="2190194" y="4645672"/>
            <a:ext cx="617516" cy="1187533"/>
          </a:xfrm>
          <a:prstGeom prst="roundRect">
            <a:avLst/>
          </a:prstGeom>
          <a:gradFill>
            <a:gsLst>
              <a:gs pos="95000">
                <a:schemeClr val="accent6">
                  <a:lumMod val="20000"/>
                  <a:lumOff val="8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Rounded Rectangle 45">
            <a:extLst>
              <a:ext uri="{FF2B5EF4-FFF2-40B4-BE49-F238E27FC236}">
                <a16:creationId xmlns:a16="http://schemas.microsoft.com/office/drawing/2014/main" id="{12EC844C-68ED-604F-ABB3-4E7437C99921}"/>
              </a:ext>
            </a:extLst>
          </p:cNvPr>
          <p:cNvSpPr/>
          <p:nvPr/>
        </p:nvSpPr>
        <p:spPr>
          <a:xfrm>
            <a:off x="6204961" y="4638754"/>
            <a:ext cx="617516" cy="1187533"/>
          </a:xfrm>
          <a:prstGeom prst="roundRect">
            <a:avLst/>
          </a:prstGeom>
          <a:solidFill>
            <a:schemeClr val="accent5">
              <a:lumMod val="20000"/>
              <a:lumOff val="8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TextBox 46">
            <a:extLst>
              <a:ext uri="{FF2B5EF4-FFF2-40B4-BE49-F238E27FC236}">
                <a16:creationId xmlns:a16="http://schemas.microsoft.com/office/drawing/2014/main" id="{30D573F4-A3AF-424D-B305-0225AAF8CAF0}"/>
              </a:ext>
            </a:extLst>
          </p:cNvPr>
          <p:cNvSpPr txBox="1"/>
          <p:nvPr/>
        </p:nvSpPr>
        <p:spPr>
          <a:xfrm>
            <a:off x="6038460" y="5097416"/>
            <a:ext cx="1036121" cy="461665"/>
          </a:xfrm>
          <a:prstGeom prst="rect">
            <a:avLst/>
          </a:prstGeom>
          <a:noFill/>
        </p:spPr>
        <p:txBody>
          <a:bodyPr wrap="square" rtlCol="0">
            <a:spAutoFit/>
          </a:bodyPr>
          <a:lstStyle/>
          <a:p>
            <a:pPr algn="ctr"/>
            <a:r>
              <a:rPr lang="en-US" sz="1200" dirty="0" err="1"/>
              <a:t>Leadar</a:t>
            </a:r>
            <a:endParaRPr lang="en-US" sz="1200" dirty="0"/>
          </a:p>
          <a:p>
            <a:pPr algn="ctr"/>
            <a:r>
              <a:rPr lang="en-US" sz="1200" dirty="0"/>
              <a:t>EMBB</a:t>
            </a:r>
          </a:p>
        </p:txBody>
      </p:sp>
      <p:sp>
        <p:nvSpPr>
          <p:cNvPr id="48" name="Freeform 47">
            <a:extLst>
              <a:ext uri="{FF2B5EF4-FFF2-40B4-BE49-F238E27FC236}">
                <a16:creationId xmlns:a16="http://schemas.microsoft.com/office/drawing/2014/main" id="{477F7E30-B617-B540-A648-3FE3C9AF7866}"/>
              </a:ext>
            </a:extLst>
          </p:cNvPr>
          <p:cNvSpPr/>
          <p:nvPr/>
        </p:nvSpPr>
        <p:spPr>
          <a:xfrm>
            <a:off x="2363189" y="3464931"/>
            <a:ext cx="2766950" cy="1045051"/>
          </a:xfrm>
          <a:custGeom>
            <a:avLst/>
            <a:gdLst>
              <a:gd name="connsiteX0" fmla="*/ 0 w 2766950"/>
              <a:gd name="connsiteY0" fmla="*/ 23751 h 1045051"/>
              <a:gd name="connsiteX1" fmla="*/ 1793174 w 2766950"/>
              <a:gd name="connsiteY1" fmla="*/ 1045029 h 1045051"/>
              <a:gd name="connsiteX2" fmla="*/ 2766950 w 2766950"/>
              <a:gd name="connsiteY2" fmla="*/ 0 h 1045051"/>
            </a:gdLst>
            <a:ahLst/>
            <a:cxnLst>
              <a:cxn ang="0">
                <a:pos x="connsiteX0" y="connsiteY0"/>
              </a:cxn>
              <a:cxn ang="0">
                <a:pos x="connsiteX1" y="connsiteY1"/>
              </a:cxn>
              <a:cxn ang="0">
                <a:pos x="connsiteX2" y="connsiteY2"/>
              </a:cxn>
            </a:cxnLst>
            <a:rect l="l" t="t" r="r" b="b"/>
            <a:pathLst>
              <a:path w="2766950" h="1045051">
                <a:moveTo>
                  <a:pt x="0" y="23751"/>
                </a:moveTo>
                <a:cubicBezTo>
                  <a:pt x="666008" y="536369"/>
                  <a:pt x="1332016" y="1048988"/>
                  <a:pt x="1793174" y="1045029"/>
                </a:cubicBezTo>
                <a:cubicBezTo>
                  <a:pt x="2254332" y="1041071"/>
                  <a:pt x="2510641" y="520535"/>
                  <a:pt x="2766950" y="0"/>
                </a:cubicBezTo>
              </a:path>
            </a:pathLst>
          </a:custGeom>
          <a:noFill/>
          <a:ln w="444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D1DA7016-CC9C-8D49-9B8A-54C26F46E20F}"/>
              </a:ext>
            </a:extLst>
          </p:cNvPr>
          <p:cNvSpPr/>
          <p:nvPr/>
        </p:nvSpPr>
        <p:spPr>
          <a:xfrm>
            <a:off x="6305797" y="3393679"/>
            <a:ext cx="3075709" cy="1484616"/>
          </a:xfrm>
          <a:custGeom>
            <a:avLst/>
            <a:gdLst>
              <a:gd name="connsiteX0" fmla="*/ 0 w 3075709"/>
              <a:gd name="connsiteY0" fmla="*/ 83127 h 1484616"/>
              <a:gd name="connsiteX1" fmla="*/ 1496291 w 3075709"/>
              <a:gd name="connsiteY1" fmla="*/ 1484416 h 1484616"/>
              <a:gd name="connsiteX2" fmla="*/ 3075709 w 3075709"/>
              <a:gd name="connsiteY2" fmla="*/ 0 h 1484616"/>
            </a:gdLst>
            <a:ahLst/>
            <a:cxnLst>
              <a:cxn ang="0">
                <a:pos x="connsiteX0" y="connsiteY0"/>
              </a:cxn>
              <a:cxn ang="0">
                <a:pos x="connsiteX1" y="connsiteY1"/>
              </a:cxn>
              <a:cxn ang="0">
                <a:pos x="connsiteX2" y="connsiteY2"/>
              </a:cxn>
            </a:cxnLst>
            <a:rect l="l" t="t" r="r" b="b"/>
            <a:pathLst>
              <a:path w="3075709" h="1484616">
                <a:moveTo>
                  <a:pt x="0" y="83127"/>
                </a:moveTo>
                <a:cubicBezTo>
                  <a:pt x="491836" y="790698"/>
                  <a:pt x="983673" y="1498270"/>
                  <a:pt x="1496291" y="1484416"/>
                </a:cubicBezTo>
                <a:cubicBezTo>
                  <a:pt x="2008909" y="1470562"/>
                  <a:pt x="2542309" y="735281"/>
                  <a:pt x="3075709" y="0"/>
                </a:cubicBezTo>
              </a:path>
            </a:pathLst>
          </a:custGeom>
          <a:noFill/>
          <a:ln w="444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A93FEB89-FB5C-1F43-BA94-96CBEED6A817}"/>
              </a:ext>
            </a:extLst>
          </p:cNvPr>
          <p:cNvCxnSpPr/>
          <p:nvPr/>
        </p:nvCxnSpPr>
        <p:spPr>
          <a:xfrm flipH="1">
            <a:off x="1992583" y="5825349"/>
            <a:ext cx="218206" cy="33434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F7F5EE8-A476-9E40-B6B7-D529BEB3AEE0}"/>
              </a:ext>
            </a:extLst>
          </p:cNvPr>
          <p:cNvCxnSpPr>
            <a:cxnSpLocks/>
          </p:cNvCxnSpPr>
          <p:nvPr/>
        </p:nvCxnSpPr>
        <p:spPr>
          <a:xfrm>
            <a:off x="2609231" y="5811120"/>
            <a:ext cx="253218" cy="315549"/>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B5DBAC7-C7F1-D64A-9211-E464980DA30A}"/>
              </a:ext>
            </a:extLst>
          </p:cNvPr>
          <p:cNvSpPr/>
          <p:nvPr/>
        </p:nvSpPr>
        <p:spPr>
          <a:xfrm>
            <a:off x="1534621" y="6126669"/>
            <a:ext cx="617516" cy="605309"/>
          </a:xfrm>
          <a:prstGeom prst="roundRect">
            <a:avLst/>
          </a:prstGeom>
          <a:gradFill>
            <a:gsLst>
              <a:gs pos="95000">
                <a:schemeClr val="accent6">
                  <a:lumMod val="20000"/>
                  <a:lumOff val="8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8" name="Rounded Rectangle 57">
            <a:extLst>
              <a:ext uri="{FF2B5EF4-FFF2-40B4-BE49-F238E27FC236}">
                <a16:creationId xmlns:a16="http://schemas.microsoft.com/office/drawing/2014/main" id="{C24CA19D-FF41-6549-B823-1532FE870839}"/>
              </a:ext>
            </a:extLst>
          </p:cNvPr>
          <p:cNvSpPr/>
          <p:nvPr/>
        </p:nvSpPr>
        <p:spPr>
          <a:xfrm>
            <a:off x="2735594" y="6126668"/>
            <a:ext cx="617516" cy="605309"/>
          </a:xfrm>
          <a:prstGeom prst="roundRect">
            <a:avLst/>
          </a:prstGeom>
          <a:gradFill>
            <a:gsLst>
              <a:gs pos="95000">
                <a:schemeClr val="accent6">
                  <a:lumMod val="20000"/>
                  <a:lumOff val="80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Rounded Rectangle 58">
            <a:extLst>
              <a:ext uri="{FF2B5EF4-FFF2-40B4-BE49-F238E27FC236}">
                <a16:creationId xmlns:a16="http://schemas.microsoft.com/office/drawing/2014/main" id="{F60D5958-2AC9-E84F-AA0E-BA73A59B4778}"/>
              </a:ext>
            </a:extLst>
          </p:cNvPr>
          <p:cNvSpPr/>
          <p:nvPr/>
        </p:nvSpPr>
        <p:spPr>
          <a:xfrm>
            <a:off x="3772297" y="6116313"/>
            <a:ext cx="560942" cy="615574"/>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ounded Rectangle 59">
            <a:extLst>
              <a:ext uri="{FF2B5EF4-FFF2-40B4-BE49-F238E27FC236}">
                <a16:creationId xmlns:a16="http://schemas.microsoft.com/office/drawing/2014/main" id="{154FF2DF-3BDC-D14D-99B6-02BF3677E5DA}"/>
              </a:ext>
            </a:extLst>
          </p:cNvPr>
          <p:cNvSpPr/>
          <p:nvPr/>
        </p:nvSpPr>
        <p:spPr>
          <a:xfrm>
            <a:off x="5127296" y="6124314"/>
            <a:ext cx="560942" cy="615574"/>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Arrow Connector 60">
            <a:extLst>
              <a:ext uri="{FF2B5EF4-FFF2-40B4-BE49-F238E27FC236}">
                <a16:creationId xmlns:a16="http://schemas.microsoft.com/office/drawing/2014/main" id="{5B730C42-CCE8-CD4A-9435-5048DB9EACAB}"/>
              </a:ext>
            </a:extLst>
          </p:cNvPr>
          <p:cNvCxnSpPr/>
          <p:nvPr/>
        </p:nvCxnSpPr>
        <p:spPr>
          <a:xfrm flipH="1">
            <a:off x="4216731" y="5789971"/>
            <a:ext cx="218206" cy="33434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2B997E9-3906-654E-80AE-2C72E9A026D8}"/>
              </a:ext>
            </a:extLst>
          </p:cNvPr>
          <p:cNvCxnSpPr>
            <a:cxnSpLocks/>
          </p:cNvCxnSpPr>
          <p:nvPr/>
        </p:nvCxnSpPr>
        <p:spPr>
          <a:xfrm>
            <a:off x="4818667" y="5811120"/>
            <a:ext cx="359328" cy="28205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4F75D47-C259-A345-AE34-5F2003BBDE5C}"/>
              </a:ext>
            </a:extLst>
          </p:cNvPr>
          <p:cNvSpPr txBox="1"/>
          <p:nvPr/>
        </p:nvSpPr>
        <p:spPr>
          <a:xfrm>
            <a:off x="2000500" y="5170410"/>
            <a:ext cx="1036121" cy="461665"/>
          </a:xfrm>
          <a:prstGeom prst="rect">
            <a:avLst/>
          </a:prstGeom>
          <a:noFill/>
        </p:spPr>
        <p:txBody>
          <a:bodyPr wrap="square" rtlCol="0">
            <a:spAutoFit/>
          </a:bodyPr>
          <a:lstStyle/>
          <a:p>
            <a:pPr algn="ctr"/>
            <a:r>
              <a:rPr lang="en-US" sz="1200" dirty="0"/>
              <a:t>Leader</a:t>
            </a:r>
          </a:p>
          <a:p>
            <a:pPr algn="ctr"/>
            <a:r>
              <a:rPr lang="en-US" sz="1200" dirty="0"/>
              <a:t>MMTC</a:t>
            </a:r>
          </a:p>
        </p:txBody>
      </p:sp>
      <p:sp>
        <p:nvSpPr>
          <p:cNvPr id="45" name="TextBox 44">
            <a:extLst>
              <a:ext uri="{FF2B5EF4-FFF2-40B4-BE49-F238E27FC236}">
                <a16:creationId xmlns:a16="http://schemas.microsoft.com/office/drawing/2014/main" id="{8D4899BC-047D-0842-9381-B443DE660AE3}"/>
              </a:ext>
            </a:extLst>
          </p:cNvPr>
          <p:cNvSpPr txBox="1"/>
          <p:nvPr/>
        </p:nvSpPr>
        <p:spPr>
          <a:xfrm>
            <a:off x="1400071" y="6166896"/>
            <a:ext cx="886615" cy="646331"/>
          </a:xfrm>
          <a:prstGeom prst="rect">
            <a:avLst/>
          </a:prstGeom>
          <a:noFill/>
        </p:spPr>
        <p:txBody>
          <a:bodyPr wrap="square" rtlCol="0">
            <a:spAutoFit/>
          </a:bodyPr>
          <a:lstStyle/>
          <a:p>
            <a:pPr algn="ctr"/>
            <a:r>
              <a:rPr lang="en-US" sz="1200" dirty="0"/>
              <a:t>Sub- MMTC</a:t>
            </a:r>
          </a:p>
          <a:p>
            <a:pPr algn="ctr"/>
            <a:endParaRPr lang="en-US" sz="1200" dirty="0"/>
          </a:p>
        </p:txBody>
      </p:sp>
      <p:sp>
        <p:nvSpPr>
          <p:cNvPr id="65" name="TextBox 64">
            <a:extLst>
              <a:ext uri="{FF2B5EF4-FFF2-40B4-BE49-F238E27FC236}">
                <a16:creationId xmlns:a16="http://schemas.microsoft.com/office/drawing/2014/main" id="{D31E8B51-0DC9-E84A-BC38-8EDFC4C404F0}"/>
              </a:ext>
            </a:extLst>
          </p:cNvPr>
          <p:cNvSpPr txBox="1"/>
          <p:nvPr/>
        </p:nvSpPr>
        <p:spPr>
          <a:xfrm>
            <a:off x="2615896" y="6173595"/>
            <a:ext cx="886615" cy="646331"/>
          </a:xfrm>
          <a:prstGeom prst="rect">
            <a:avLst/>
          </a:prstGeom>
          <a:noFill/>
        </p:spPr>
        <p:txBody>
          <a:bodyPr wrap="square" rtlCol="0">
            <a:spAutoFit/>
          </a:bodyPr>
          <a:lstStyle/>
          <a:p>
            <a:pPr algn="ctr"/>
            <a:r>
              <a:rPr lang="en-US" sz="1200" dirty="0"/>
              <a:t>Sub- MMTC</a:t>
            </a:r>
          </a:p>
          <a:p>
            <a:pPr algn="ctr"/>
            <a:endParaRPr lang="en-US" sz="1200" dirty="0"/>
          </a:p>
        </p:txBody>
      </p:sp>
      <p:sp>
        <p:nvSpPr>
          <p:cNvPr id="66" name="TextBox 65">
            <a:extLst>
              <a:ext uri="{FF2B5EF4-FFF2-40B4-BE49-F238E27FC236}">
                <a16:creationId xmlns:a16="http://schemas.microsoft.com/office/drawing/2014/main" id="{DE415BD6-78A6-9046-AC33-501F7DE79D14}"/>
              </a:ext>
            </a:extLst>
          </p:cNvPr>
          <p:cNvSpPr txBox="1"/>
          <p:nvPr/>
        </p:nvSpPr>
        <p:spPr>
          <a:xfrm>
            <a:off x="3668848" y="6198755"/>
            <a:ext cx="741698" cy="646331"/>
          </a:xfrm>
          <a:prstGeom prst="rect">
            <a:avLst/>
          </a:prstGeom>
          <a:noFill/>
        </p:spPr>
        <p:txBody>
          <a:bodyPr wrap="square" rtlCol="0">
            <a:spAutoFit/>
          </a:bodyPr>
          <a:lstStyle/>
          <a:p>
            <a:pPr algn="ctr"/>
            <a:r>
              <a:rPr lang="en-US" sz="1200" dirty="0"/>
              <a:t>Sub- URLLC</a:t>
            </a:r>
          </a:p>
          <a:p>
            <a:pPr algn="ctr"/>
            <a:endParaRPr lang="en-US" sz="1200" dirty="0"/>
          </a:p>
        </p:txBody>
      </p:sp>
      <p:sp>
        <p:nvSpPr>
          <p:cNvPr id="67" name="TextBox 66">
            <a:extLst>
              <a:ext uri="{FF2B5EF4-FFF2-40B4-BE49-F238E27FC236}">
                <a16:creationId xmlns:a16="http://schemas.microsoft.com/office/drawing/2014/main" id="{230A3638-F6E9-0445-9976-B9C5D77B52B4}"/>
              </a:ext>
            </a:extLst>
          </p:cNvPr>
          <p:cNvSpPr txBox="1"/>
          <p:nvPr/>
        </p:nvSpPr>
        <p:spPr>
          <a:xfrm>
            <a:off x="5022858" y="6211669"/>
            <a:ext cx="741698" cy="646331"/>
          </a:xfrm>
          <a:prstGeom prst="rect">
            <a:avLst/>
          </a:prstGeom>
          <a:noFill/>
        </p:spPr>
        <p:txBody>
          <a:bodyPr wrap="square" rtlCol="0">
            <a:spAutoFit/>
          </a:bodyPr>
          <a:lstStyle/>
          <a:p>
            <a:pPr algn="ctr"/>
            <a:r>
              <a:rPr lang="en-US" sz="1200" dirty="0"/>
              <a:t>Sub- URLLC</a:t>
            </a:r>
          </a:p>
          <a:p>
            <a:pPr algn="ctr"/>
            <a:endParaRPr lang="en-US" sz="1200" dirty="0"/>
          </a:p>
        </p:txBody>
      </p:sp>
      <p:sp>
        <p:nvSpPr>
          <p:cNvPr id="68" name="Rounded Rectangle 67">
            <a:extLst>
              <a:ext uri="{FF2B5EF4-FFF2-40B4-BE49-F238E27FC236}">
                <a16:creationId xmlns:a16="http://schemas.microsoft.com/office/drawing/2014/main" id="{1C8D6DC1-5EDA-D94C-8BB3-4A96C00C5C38}"/>
              </a:ext>
            </a:extLst>
          </p:cNvPr>
          <p:cNvSpPr/>
          <p:nvPr/>
        </p:nvSpPr>
        <p:spPr>
          <a:xfrm>
            <a:off x="5893233" y="6116313"/>
            <a:ext cx="617515" cy="605618"/>
          </a:xfrm>
          <a:prstGeom prst="roundRect">
            <a:avLst/>
          </a:prstGeom>
          <a:solidFill>
            <a:schemeClr val="accent5">
              <a:lumMod val="20000"/>
              <a:lumOff val="8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9" name="Rounded Rectangle 68">
            <a:extLst>
              <a:ext uri="{FF2B5EF4-FFF2-40B4-BE49-F238E27FC236}">
                <a16:creationId xmlns:a16="http://schemas.microsoft.com/office/drawing/2014/main" id="{EF4FA306-E27A-7642-8F29-D1A86C1C6975}"/>
              </a:ext>
            </a:extLst>
          </p:cNvPr>
          <p:cNvSpPr/>
          <p:nvPr/>
        </p:nvSpPr>
        <p:spPr>
          <a:xfrm>
            <a:off x="6822477" y="6116313"/>
            <a:ext cx="617515" cy="605618"/>
          </a:xfrm>
          <a:prstGeom prst="roundRect">
            <a:avLst/>
          </a:prstGeom>
          <a:solidFill>
            <a:schemeClr val="accent5">
              <a:lumMod val="20000"/>
              <a:lumOff val="80000"/>
            </a:schemeClr>
          </a:soli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70" name="Straight Arrow Connector 69">
            <a:extLst>
              <a:ext uri="{FF2B5EF4-FFF2-40B4-BE49-F238E27FC236}">
                <a16:creationId xmlns:a16="http://schemas.microsoft.com/office/drawing/2014/main" id="{0A228BB0-FBDE-C848-AC9B-1DEF98DDDB9C}"/>
              </a:ext>
            </a:extLst>
          </p:cNvPr>
          <p:cNvCxnSpPr/>
          <p:nvPr/>
        </p:nvCxnSpPr>
        <p:spPr>
          <a:xfrm flipH="1">
            <a:off x="6173930" y="5825348"/>
            <a:ext cx="218206" cy="33434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10B3EF7-07B5-D444-9640-F5D53F02D5DF}"/>
              </a:ext>
            </a:extLst>
          </p:cNvPr>
          <p:cNvCxnSpPr>
            <a:cxnSpLocks/>
          </p:cNvCxnSpPr>
          <p:nvPr/>
        </p:nvCxnSpPr>
        <p:spPr>
          <a:xfrm>
            <a:off x="6715743" y="5809615"/>
            <a:ext cx="162624" cy="31855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E3837F8-E9CD-3943-A2AF-CC3AEF496B2F}"/>
              </a:ext>
            </a:extLst>
          </p:cNvPr>
          <p:cNvSpPr txBox="1"/>
          <p:nvPr/>
        </p:nvSpPr>
        <p:spPr>
          <a:xfrm>
            <a:off x="5826888" y="6200329"/>
            <a:ext cx="741698" cy="646331"/>
          </a:xfrm>
          <a:prstGeom prst="rect">
            <a:avLst/>
          </a:prstGeom>
          <a:noFill/>
        </p:spPr>
        <p:txBody>
          <a:bodyPr wrap="square" rtlCol="0">
            <a:spAutoFit/>
          </a:bodyPr>
          <a:lstStyle/>
          <a:p>
            <a:pPr algn="ctr"/>
            <a:r>
              <a:rPr lang="en-US" sz="1200" dirty="0"/>
              <a:t>Sub- EMBB</a:t>
            </a:r>
          </a:p>
          <a:p>
            <a:pPr algn="ctr"/>
            <a:endParaRPr lang="en-US" sz="1200" dirty="0"/>
          </a:p>
        </p:txBody>
      </p:sp>
      <p:sp>
        <p:nvSpPr>
          <p:cNvPr id="73" name="TextBox 72">
            <a:extLst>
              <a:ext uri="{FF2B5EF4-FFF2-40B4-BE49-F238E27FC236}">
                <a16:creationId xmlns:a16="http://schemas.microsoft.com/office/drawing/2014/main" id="{B256CA6C-9D44-284B-B036-03F24C18B0FA}"/>
              </a:ext>
            </a:extLst>
          </p:cNvPr>
          <p:cNvSpPr txBox="1"/>
          <p:nvPr/>
        </p:nvSpPr>
        <p:spPr>
          <a:xfrm>
            <a:off x="6797055" y="6173595"/>
            <a:ext cx="741698" cy="646331"/>
          </a:xfrm>
          <a:prstGeom prst="rect">
            <a:avLst/>
          </a:prstGeom>
          <a:noFill/>
        </p:spPr>
        <p:txBody>
          <a:bodyPr wrap="square" rtlCol="0">
            <a:spAutoFit/>
          </a:bodyPr>
          <a:lstStyle/>
          <a:p>
            <a:pPr algn="ctr"/>
            <a:r>
              <a:rPr lang="en-US" sz="1200" dirty="0"/>
              <a:t>Sub- EMBB</a:t>
            </a:r>
          </a:p>
          <a:p>
            <a:pPr algn="ctr"/>
            <a:endParaRPr lang="en-US" sz="1200" dirty="0"/>
          </a:p>
        </p:txBody>
      </p:sp>
      <p:cxnSp>
        <p:nvCxnSpPr>
          <p:cNvPr id="75" name="Straight Arrow Connector 74">
            <a:extLst>
              <a:ext uri="{FF2B5EF4-FFF2-40B4-BE49-F238E27FC236}">
                <a16:creationId xmlns:a16="http://schemas.microsoft.com/office/drawing/2014/main" id="{EDAC3ADC-7FCC-2A4F-B235-F3C1C6D499DE}"/>
              </a:ext>
            </a:extLst>
          </p:cNvPr>
          <p:cNvCxnSpPr/>
          <p:nvPr/>
        </p:nvCxnSpPr>
        <p:spPr>
          <a:xfrm>
            <a:off x="2861460" y="5170410"/>
            <a:ext cx="1332597"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57DA28B-155A-8C48-9D50-F3CFDFE70484}"/>
              </a:ext>
            </a:extLst>
          </p:cNvPr>
          <p:cNvCxnSpPr/>
          <p:nvPr/>
        </p:nvCxnSpPr>
        <p:spPr>
          <a:xfrm>
            <a:off x="4918150" y="5151988"/>
            <a:ext cx="1332597"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845A53B-0894-E149-846D-5EAAF84EB1A6}"/>
              </a:ext>
            </a:extLst>
          </p:cNvPr>
          <p:cNvSpPr txBox="1"/>
          <p:nvPr/>
        </p:nvSpPr>
        <p:spPr>
          <a:xfrm>
            <a:off x="2334595" y="4754153"/>
            <a:ext cx="2484747" cy="307777"/>
          </a:xfrm>
          <a:prstGeom prst="rect">
            <a:avLst/>
          </a:prstGeom>
          <a:noFill/>
        </p:spPr>
        <p:txBody>
          <a:bodyPr wrap="square" rtlCol="0">
            <a:spAutoFit/>
          </a:bodyPr>
          <a:lstStyle/>
          <a:p>
            <a:pPr algn="ctr"/>
            <a:r>
              <a:rPr lang="en-US" sz="1400" dirty="0"/>
              <a:t>[</a:t>
            </a:r>
            <a:r>
              <a:rPr lang="en-US" sz="1400" i="1" dirty="0"/>
              <a:t>PRB Reservation</a:t>
            </a:r>
            <a:r>
              <a:rPr lang="en-US" sz="1400" dirty="0"/>
              <a:t>]</a:t>
            </a:r>
          </a:p>
        </p:txBody>
      </p:sp>
      <p:sp>
        <p:nvSpPr>
          <p:cNvPr id="78" name="TextBox 77">
            <a:extLst>
              <a:ext uri="{FF2B5EF4-FFF2-40B4-BE49-F238E27FC236}">
                <a16:creationId xmlns:a16="http://schemas.microsoft.com/office/drawing/2014/main" id="{5369EE77-3332-A84B-ADEB-D672533BA5F5}"/>
              </a:ext>
            </a:extLst>
          </p:cNvPr>
          <p:cNvSpPr txBox="1"/>
          <p:nvPr/>
        </p:nvSpPr>
        <p:spPr>
          <a:xfrm>
            <a:off x="4304744" y="4775899"/>
            <a:ext cx="2484747" cy="307777"/>
          </a:xfrm>
          <a:prstGeom prst="rect">
            <a:avLst/>
          </a:prstGeom>
          <a:noFill/>
        </p:spPr>
        <p:txBody>
          <a:bodyPr wrap="square" rtlCol="0">
            <a:spAutoFit/>
          </a:bodyPr>
          <a:lstStyle/>
          <a:p>
            <a:pPr algn="ctr"/>
            <a:r>
              <a:rPr lang="en-US" sz="1400" dirty="0"/>
              <a:t>[</a:t>
            </a:r>
            <a:r>
              <a:rPr lang="en-US" sz="1400" i="1" dirty="0"/>
              <a:t>PRB Reservation</a:t>
            </a:r>
            <a:r>
              <a:rPr lang="en-US" sz="1400" dirty="0"/>
              <a:t>]</a:t>
            </a:r>
          </a:p>
        </p:txBody>
      </p:sp>
      <p:sp>
        <p:nvSpPr>
          <p:cNvPr id="79" name="TextBox 78">
            <a:extLst>
              <a:ext uri="{FF2B5EF4-FFF2-40B4-BE49-F238E27FC236}">
                <a16:creationId xmlns:a16="http://schemas.microsoft.com/office/drawing/2014/main" id="{ABB5BA82-F52D-1846-85EF-460D6653AC6C}"/>
              </a:ext>
            </a:extLst>
          </p:cNvPr>
          <p:cNvSpPr txBox="1"/>
          <p:nvPr/>
        </p:nvSpPr>
        <p:spPr>
          <a:xfrm>
            <a:off x="8645930" y="4195541"/>
            <a:ext cx="3651804" cy="2585323"/>
          </a:xfrm>
          <a:prstGeom prst="rect">
            <a:avLst/>
          </a:prstGeom>
          <a:noFill/>
        </p:spPr>
        <p:txBody>
          <a:bodyPr wrap="square" rtlCol="0">
            <a:spAutoFit/>
          </a:bodyPr>
          <a:lstStyle/>
          <a:p>
            <a:pPr marL="285750" indent="-285750">
              <a:buFont typeface="Arial" panose="020B0604020202020204" pitchFamily="34" charset="0"/>
              <a:buChar char="•"/>
            </a:pPr>
            <a:r>
              <a:rPr lang="en-US" i="1" dirty="0">
                <a:sym typeface="Wingdings" pitchFamily="2" charset="2"/>
              </a:rPr>
              <a:t>A leader can be selected among the same type of slice DUs</a:t>
            </a:r>
          </a:p>
          <a:p>
            <a:pPr marL="285750" indent="-285750">
              <a:buFont typeface="Arial" panose="020B0604020202020204" pitchFamily="34" charset="0"/>
              <a:buChar char="•"/>
            </a:pPr>
            <a:r>
              <a:rPr lang="en-US" i="1" dirty="0"/>
              <a:t>The leader DU aggregates the requirements from other similar DUs</a:t>
            </a:r>
          </a:p>
          <a:p>
            <a:pPr marL="285750" indent="-285750">
              <a:buFont typeface="Arial" panose="020B0604020202020204" pitchFamily="34" charset="0"/>
              <a:buChar char="•"/>
            </a:pPr>
            <a:r>
              <a:rPr lang="en-US" i="1" dirty="0"/>
              <a:t>The previous algorithm now works among the elected leaders</a:t>
            </a:r>
          </a:p>
          <a:p>
            <a:pPr marL="285750" indent="-285750">
              <a:buFont typeface="Arial" panose="020B0604020202020204" pitchFamily="34" charset="0"/>
              <a:buChar char="•"/>
            </a:pPr>
            <a:r>
              <a:rPr lang="en-US" i="1" dirty="0"/>
              <a:t>The URLLC DU acts as the unit that makes decision on </a:t>
            </a:r>
          </a:p>
        </p:txBody>
      </p:sp>
      <p:cxnSp>
        <p:nvCxnSpPr>
          <p:cNvPr id="80" name="Straight Arrow Connector 79">
            <a:extLst>
              <a:ext uri="{FF2B5EF4-FFF2-40B4-BE49-F238E27FC236}">
                <a16:creationId xmlns:a16="http://schemas.microsoft.com/office/drawing/2014/main" id="{9BFEA4B1-E1CF-5242-974E-02CD16594807}"/>
              </a:ext>
            </a:extLst>
          </p:cNvPr>
          <p:cNvCxnSpPr>
            <a:cxnSpLocks/>
          </p:cNvCxnSpPr>
          <p:nvPr/>
        </p:nvCxnSpPr>
        <p:spPr>
          <a:xfrm>
            <a:off x="4566718" y="5833205"/>
            <a:ext cx="162624" cy="318558"/>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80">
            <a:extLst>
              <a:ext uri="{FF2B5EF4-FFF2-40B4-BE49-F238E27FC236}">
                <a16:creationId xmlns:a16="http://schemas.microsoft.com/office/drawing/2014/main" id="{71C4F857-55D5-3147-AED2-24D050549976}"/>
              </a:ext>
            </a:extLst>
          </p:cNvPr>
          <p:cNvSpPr/>
          <p:nvPr/>
        </p:nvSpPr>
        <p:spPr>
          <a:xfrm>
            <a:off x="4447742" y="6148444"/>
            <a:ext cx="560942" cy="615574"/>
          </a:xfrm>
          <a:prstGeom prst="round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grad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4624E228-B983-864B-9C1C-29F23A4ADAC4}"/>
              </a:ext>
            </a:extLst>
          </p:cNvPr>
          <p:cNvSpPr txBox="1"/>
          <p:nvPr/>
        </p:nvSpPr>
        <p:spPr>
          <a:xfrm>
            <a:off x="4321147" y="6234205"/>
            <a:ext cx="741698" cy="646331"/>
          </a:xfrm>
          <a:prstGeom prst="rect">
            <a:avLst/>
          </a:prstGeom>
          <a:noFill/>
        </p:spPr>
        <p:txBody>
          <a:bodyPr wrap="square" rtlCol="0">
            <a:spAutoFit/>
          </a:bodyPr>
          <a:lstStyle/>
          <a:p>
            <a:pPr algn="ctr"/>
            <a:r>
              <a:rPr lang="en-US" sz="1200" dirty="0"/>
              <a:t>Sub- URLLC</a:t>
            </a:r>
          </a:p>
          <a:p>
            <a:pPr algn="ctr"/>
            <a:endParaRPr lang="en-US" sz="1200" dirty="0"/>
          </a:p>
        </p:txBody>
      </p:sp>
    </p:spTree>
    <p:extLst>
      <p:ext uri="{BB962C8B-B14F-4D97-AF65-F5344CB8AC3E}">
        <p14:creationId xmlns:p14="http://schemas.microsoft.com/office/powerpoint/2010/main" val="3274006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44450"/>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137372</TotalTime>
  <Words>4569</Words>
  <Application>Microsoft Macintosh PowerPoint</Application>
  <PresentationFormat>Widescreen</PresentationFormat>
  <Paragraphs>546</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Wingdings</vt:lpstr>
      <vt:lpstr>Office Theme</vt:lpstr>
      <vt:lpstr>Dynamic ‘Slice’ Spectrum Sharing</vt:lpstr>
      <vt:lpstr>Problem</vt:lpstr>
      <vt:lpstr>Problem</vt:lpstr>
      <vt:lpstr>System View (with Disjoint Scheduling)</vt:lpstr>
      <vt:lpstr>Key Idea – System View</vt:lpstr>
      <vt:lpstr>System - Functional Details</vt:lpstr>
      <vt:lpstr>PRB Estimation Algorithm</vt:lpstr>
      <vt:lpstr>DL/UL PRB Estimation Algorithm</vt:lpstr>
      <vt:lpstr>Generalized Scenario</vt:lpstr>
      <vt:lpstr>RIC Based Solution</vt:lpstr>
      <vt:lpstr>PRB Estimation Algorithm</vt:lpstr>
      <vt:lpstr>PRB Estimation Algorithm</vt:lpstr>
      <vt:lpstr>PRB Estimation Algorithm</vt:lpstr>
      <vt:lpstr>Algorithm Enhancement (1) – Using Arrival Vectors </vt:lpstr>
      <vt:lpstr>Algorithm Enhancement (2): Vector Allocation using Vector Arrivals</vt:lpstr>
      <vt:lpstr>Considering DU System Utility</vt:lpstr>
      <vt:lpstr>Simulations</vt:lpstr>
      <vt:lpstr>Simulation Objectives</vt:lpstr>
      <vt:lpstr>Traffic Model</vt:lpstr>
      <vt:lpstr>Simulation Settings</vt:lpstr>
      <vt:lpstr>Benchmarking and Performance</vt:lpstr>
      <vt:lpstr>NS-3 LTE Module Changes</vt:lpstr>
      <vt:lpstr>NS-3 LTE SW</vt:lpstr>
      <vt:lpstr>NS-/5G mmWave Module</vt:lpstr>
      <vt:lpstr>Simulation Parameters</vt:lpstr>
      <vt:lpstr>Simulation Topology</vt:lpstr>
      <vt:lpstr>Results</vt:lpstr>
      <vt:lpstr>RBG Control Function</vt:lpstr>
      <vt:lpstr>Simulation Settings</vt:lpstr>
      <vt:lpstr>Case 1 : Congested Mode, with  Embb Policy Reservation =0  </vt:lpstr>
      <vt:lpstr>Case 1(a) : Congested Mode, with  Embb Policy Reservation =2 </vt:lpstr>
      <vt:lpstr>Case 1: Un-congested Mode</vt:lpstr>
      <vt:lpstr>Changing the periodicity of RB Mgmt. execution.</vt:lpstr>
      <vt:lpstr>RB Distribution every 5*TTI RB, and Embb Resv. =0</vt:lpstr>
      <vt:lpstr>PowerPoint Presentation</vt:lpstr>
      <vt:lpstr>PowerPoint Presentation</vt:lpstr>
      <vt:lpstr>10xTTI and With Resv=1</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Ravishanka Ravindran</dc:creator>
  <cp:lastModifiedBy>Ravishanka Ravindran</cp:lastModifiedBy>
  <cp:revision>225</cp:revision>
  <dcterms:created xsi:type="dcterms:W3CDTF">2021-05-27T17:50:02Z</dcterms:created>
  <dcterms:modified xsi:type="dcterms:W3CDTF">2021-09-07T16:14:38Z</dcterms:modified>
</cp:coreProperties>
</file>